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3" r:id="rId1"/>
  </p:sldMasterIdLst>
  <p:notesMasterIdLst>
    <p:notesMasterId r:id="rId15"/>
  </p:notesMasterIdLst>
  <p:handoutMasterIdLst>
    <p:handoutMasterId r:id="rId16"/>
  </p:handoutMasterIdLst>
  <p:sldIdLst>
    <p:sldId id="528" r:id="rId2"/>
    <p:sldId id="772" r:id="rId3"/>
    <p:sldId id="779" r:id="rId4"/>
    <p:sldId id="788" r:id="rId5"/>
    <p:sldId id="762" r:id="rId6"/>
    <p:sldId id="795" r:id="rId7"/>
    <p:sldId id="792" r:id="rId8"/>
    <p:sldId id="793" r:id="rId9"/>
    <p:sldId id="796" r:id="rId10"/>
    <p:sldId id="766" r:id="rId11"/>
    <p:sldId id="764" r:id="rId12"/>
    <p:sldId id="765" r:id="rId13"/>
    <p:sldId id="778" r:id="rId14"/>
  </p:sldIdLst>
  <p:sldSz cx="9144000" cy="6858000" type="screen4x3"/>
  <p:notesSz cx="7099300" cy="10234613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CC0000"/>
    <a:srgbClr val="996633"/>
    <a:srgbClr val="FAC006"/>
    <a:srgbClr val="FFFF66"/>
    <a:srgbClr val="009999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淺色樣式 1 - 輔色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75DCB02-9BB8-47FD-8907-85C794F793BA}" styleName="佈景主題樣式 1 - 輔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佈景主題樣式 1 - 輔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佈景主題樣式 1 - 輔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51" autoAdjust="0"/>
    <p:restoredTop sz="85383" autoAdjust="0"/>
  </p:normalViewPr>
  <p:slideViewPr>
    <p:cSldViewPr>
      <p:cViewPr varScale="1">
        <p:scale>
          <a:sx n="90" d="100"/>
          <a:sy n="90" d="100"/>
        </p:scale>
        <p:origin x="118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7" d="100"/>
          <a:sy n="47" d="100"/>
        </p:scale>
        <p:origin x="-1974" y="-114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744" tIns="47372" rIns="94744" bIns="47372" numCol="1" anchor="t" anchorCtr="0" compatLnSpc="1">
            <a:prstTxWarp prst="textNoShape">
              <a:avLst/>
            </a:prstTxWarp>
          </a:bodyPr>
          <a:lstStyle>
            <a:lvl1pPr algn="l" defTabSz="947421">
              <a:defRPr sz="1200">
                <a:latin typeface="Arial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744" tIns="47372" rIns="94744" bIns="47372" numCol="1" anchor="t" anchorCtr="0" compatLnSpc="1">
            <a:prstTxWarp prst="textNoShape">
              <a:avLst/>
            </a:prstTxWarp>
          </a:bodyPr>
          <a:lstStyle>
            <a:lvl1pPr algn="r" defTabSz="947421">
              <a:defRPr sz="1200">
                <a:latin typeface="Arial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406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744" tIns="47372" rIns="94744" bIns="47372" numCol="1" anchor="b" anchorCtr="0" compatLnSpc="1">
            <a:prstTxWarp prst="textNoShape">
              <a:avLst/>
            </a:prstTxWarp>
          </a:bodyPr>
          <a:lstStyle>
            <a:lvl1pPr algn="l" defTabSz="947421">
              <a:defRPr sz="1200">
                <a:latin typeface="Arial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r>
              <a:rPr lang="en-US" altLang="zh-TW"/>
              <a:t>123</a:t>
            </a:r>
          </a:p>
        </p:txBody>
      </p:sp>
      <p:sp>
        <p:nvSpPr>
          <p:cNvPr id="2406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744" tIns="47372" rIns="94744" bIns="47372" numCol="1" anchor="b" anchorCtr="0" compatLnSpc="1">
            <a:prstTxWarp prst="textNoShape">
              <a:avLst/>
            </a:prstTxWarp>
          </a:bodyPr>
          <a:lstStyle>
            <a:lvl1pPr algn="r" defTabSz="946150">
              <a:defRPr sz="1200"/>
            </a:lvl1pPr>
          </a:lstStyle>
          <a:p>
            <a:fld id="{AB7DFA50-3FEE-4FE7-8735-51CCD6FB8F2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45671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3927" tIns="46963" rIns="93927" bIns="46963" rtlCol="0"/>
          <a:lstStyle>
            <a:lvl1pPr algn="l">
              <a:defRPr sz="1200">
                <a:latin typeface="Arial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wrap="square" lIns="93927" tIns="46963" rIns="93927" bIns="4696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817A49D8-09D1-4284-9868-C4AC52819436}" type="datetimeFigureOut">
              <a:rPr lang="zh-TW" altLang="en-US"/>
              <a:pPr>
                <a:defRPr/>
              </a:pPr>
              <a:t>2019/8/21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27" tIns="46963" rIns="93927" bIns="46963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3927" tIns="46963" rIns="93927" bIns="46963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720263"/>
            <a:ext cx="3076575" cy="512762"/>
          </a:xfrm>
          <a:prstGeom prst="rect">
            <a:avLst/>
          </a:prstGeom>
        </p:spPr>
        <p:txBody>
          <a:bodyPr vert="horz" lIns="93927" tIns="46963" rIns="93927" bIns="46963" rtlCol="0" anchor="b"/>
          <a:lstStyle>
            <a:lvl1pPr algn="l">
              <a:defRPr sz="1200">
                <a:latin typeface="Arial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r>
              <a:rPr lang="en-US" altLang="zh-TW"/>
              <a:t>123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021138" y="9720263"/>
            <a:ext cx="3076575" cy="512762"/>
          </a:xfrm>
          <a:prstGeom prst="rect">
            <a:avLst/>
          </a:prstGeom>
        </p:spPr>
        <p:txBody>
          <a:bodyPr vert="horz" wrap="square" lIns="93927" tIns="46963" rIns="93927" bIns="4696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9DF1B89-5084-4D7A-BA98-2B8E2235D01B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58718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新細明體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kumimoji="0" lang="zh-TW" altLang="en-US" smtClean="0"/>
          </a:p>
        </p:txBody>
      </p:sp>
      <p:sp>
        <p:nvSpPr>
          <p:cNvPr id="1946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62000" indent="-2921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73163" indent="-2333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43063" indent="-2333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111375" indent="-2333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68575" indent="-2333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3025775" indent="-2333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82975" indent="-2333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940175" indent="-2333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F64529EA-187A-4067-85DA-401DC5E0592A}" type="slidenum">
              <a:rPr lang="zh-TW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zh-TW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028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徵集書單：圖書館可協助規劃書目檢索策略、指導如何檢索書目資料庫。</a:t>
            </a:r>
            <a:endParaRPr lang="en-US" altLang="zh-TW" smtClean="0"/>
          </a:p>
          <a:p>
            <a:r>
              <a:rPr lang="zh-TW" altLang="en-US" smtClean="0"/>
              <a:t>複本查核：圖書館可協助剔除書單自身重複及本館館藏複本，彙整成國科會書單制式格式，由計畫主持人上傳至國科會系統比對全國複本。</a:t>
            </a:r>
            <a:r>
              <a:rPr lang="en-US" altLang="zh-TW" smtClean="0"/>
              <a:t>(</a:t>
            </a:r>
            <a:r>
              <a:rPr lang="zh-TW" altLang="en-US" smtClean="0"/>
              <a:t>國科會系統須由計畫主持人申請帳密</a:t>
            </a:r>
            <a:r>
              <a:rPr lang="en-US" altLang="zh-TW" smtClean="0"/>
              <a:t>)</a:t>
            </a:r>
          </a:p>
          <a:p>
            <a:r>
              <a:rPr lang="zh-TW" altLang="en-US" smtClean="0"/>
              <a:t>再根據複本狀況，進行刪除、增補書單 → 最耗費時間，故建議規劃書單筆數為</a:t>
            </a:r>
            <a:r>
              <a:rPr lang="en-US" altLang="zh-TW" smtClean="0"/>
              <a:t>3,000</a:t>
            </a:r>
            <a:r>
              <a:rPr lang="zh-TW" altLang="en-US" smtClean="0"/>
              <a:t>筆左右，以供剔除複本。</a:t>
            </a:r>
            <a:endParaRPr lang="en-US" altLang="zh-TW" smtClean="0"/>
          </a:p>
          <a:p>
            <a:r>
              <a:rPr lang="zh-TW" altLang="en-US" smtClean="0"/>
              <a:t>書單估價：計畫主持人可自行跟書商聯繫，或是透過圖書館轉交書商估價，進行經費編列。</a:t>
            </a:r>
          </a:p>
          <a:p>
            <a:r>
              <a:rPr lang="zh-TW" altLang="en-US" smtClean="0"/>
              <a:t>學科主題館藏分析：圖書館可根據主題關鍵詞的提供進行分析，並提供給計畫主持人撰寫計畫之參考。</a:t>
            </a:r>
            <a:endParaRPr lang="en-US" altLang="zh-TW" smtClean="0"/>
          </a:p>
        </p:txBody>
      </p:sp>
      <p:sp>
        <p:nvSpPr>
          <p:cNvPr id="2867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62000" indent="-2921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73163" indent="-2333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43063" indent="-2333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111375" indent="-2333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68575" indent="-2333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3025775" indent="-2333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82975" indent="-2333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940175" indent="-2333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7E10C458-86E8-495C-8F5E-FC16C87F5511}" type="slidenum">
              <a:rPr lang="zh-TW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zh-TW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6152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/>
              <a:t>102-106</a:t>
            </a:r>
            <a:r>
              <a:rPr lang="zh-TW" altLang="en-US" smtClean="0"/>
              <a:t>年補助人文及社會科學研究圖書計畫主題規劃報告</a:t>
            </a:r>
          </a:p>
        </p:txBody>
      </p:sp>
      <p:sp>
        <p:nvSpPr>
          <p:cNvPr id="2970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41D71E25-2ED6-4E34-92DE-4FBFD2934FB8}" type="slidenum">
              <a:rPr lang="zh-TW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zh-TW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406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有鑑於國內大學藏書量與國際重要典藏的機構相比，仍然相對匱乏，</a:t>
            </a:r>
            <a:endParaRPr lang="en-US" altLang="zh-TW" smtClean="0"/>
          </a:p>
          <a:p>
            <a:r>
              <a:rPr lang="zh-TW" altLang="en-US" smtClean="0"/>
              <a:t>國科會人文處於</a:t>
            </a:r>
            <a:r>
              <a:rPr lang="en-US" altLang="zh-TW" smtClean="0"/>
              <a:t>95-99</a:t>
            </a:r>
            <a:r>
              <a:rPr lang="zh-TW" altLang="en-US" smtClean="0"/>
              <a:t>年推動此計畫，藉此充實國內人社領域的研究資源。</a:t>
            </a:r>
            <a:endParaRPr lang="en-US" altLang="zh-TW" smtClean="0"/>
          </a:p>
          <a:p>
            <a:r>
              <a:rPr lang="zh-TW" altLang="en-US" smtClean="0"/>
              <a:t>透過「國科會補助人社圖書研究計畫總報告」得知國科會已進行</a:t>
            </a:r>
            <a:r>
              <a:rPr lang="en-US" altLang="zh-TW" smtClean="0"/>
              <a:t>102-106</a:t>
            </a:r>
            <a:r>
              <a:rPr lang="zh-TW" altLang="en-US" smtClean="0"/>
              <a:t>年的主題規劃，並提出相關建議。</a:t>
            </a:r>
          </a:p>
        </p:txBody>
      </p:sp>
      <p:sp>
        <p:nvSpPr>
          <p:cNvPr id="204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62000" indent="-2921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73163" indent="-2333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43063" indent="-2333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111375" indent="-2333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68575" indent="-2333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3025775" indent="-2333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82975" indent="-2333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940175" indent="-2333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152EC006-1A5C-4705-98E4-543749538C24}" type="slidenum">
              <a:rPr lang="zh-TW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zh-TW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174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2150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62000" indent="-2921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73163" indent="-2333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43063" indent="-2333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111375" indent="-2333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68575" indent="-2333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3025775" indent="-2333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82975" indent="-2333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940175" indent="-2333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CECA63A2-26D2-4502-9919-C245D2588CCA}" type="slidenum">
              <a:rPr lang="zh-TW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zh-TW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750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請各位老師詳細閱讀手上的作業要點，以下幾點摘要請大家特別注意</a:t>
            </a:r>
            <a:endParaRPr lang="en-US" altLang="zh-TW" smtClean="0"/>
          </a:p>
          <a:p>
            <a:r>
              <a:rPr lang="zh-TW" altLang="en-US" smtClean="0"/>
              <a:t>撰寫計畫書時，請參考作業要點第八點審查重點說明，逐項填寫，另可參考「補助人文及社會科學研究圖書計畫審查表」了解審查內容</a:t>
            </a:r>
            <a:endParaRPr lang="en-US" altLang="zh-TW" smtClean="0"/>
          </a:p>
          <a:p>
            <a:r>
              <a:rPr lang="zh-TW" altLang="en-US" smtClean="0"/>
              <a:t>圖書館針對第八點的倒數</a:t>
            </a:r>
            <a:r>
              <a:rPr lang="en-US" altLang="zh-TW" smtClean="0"/>
              <a:t>3</a:t>
            </a:r>
            <a:r>
              <a:rPr lang="zh-TW" altLang="en-US" smtClean="0"/>
              <a:t>點，將提供相關論述給老師</a:t>
            </a:r>
          </a:p>
        </p:txBody>
      </p:sp>
      <p:sp>
        <p:nvSpPr>
          <p:cNvPr id="2253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62000" indent="-2921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73163" indent="-2333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43063" indent="-2333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111375" indent="-2333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68575" indent="-2333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3025775" indent="-2333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82975" indent="-2333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940175" indent="-2333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EB81E563-C060-4AE4-84CD-ED49ED1A26BC}" type="slidenum">
              <a:rPr lang="zh-TW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zh-TW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350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由於執行補助計畫主要是採購圖書，圖書館將在此注入大量的人力物力</a:t>
            </a:r>
            <a:r>
              <a:rPr lang="en-US" altLang="zh-TW" smtClean="0"/>
              <a:t>(</a:t>
            </a:r>
            <a:r>
              <a:rPr lang="zh-TW" altLang="en-US" smtClean="0"/>
              <a:t>採購、編目作業及圖書加工等</a:t>
            </a:r>
            <a:r>
              <a:rPr lang="en-US" altLang="zh-TW" smtClean="0"/>
              <a:t>)</a:t>
            </a:r>
            <a:r>
              <a:rPr lang="zh-TW" altLang="en-US" smtClean="0"/>
              <a:t>，請務必將圖書館的人力及庶務編列至業務費中</a:t>
            </a:r>
            <a:endParaRPr lang="en-US" altLang="zh-TW" smtClean="0"/>
          </a:p>
          <a:p>
            <a:r>
              <a:rPr lang="en-US" altLang="zh-TW" smtClean="0"/>
              <a:t>為讓國科會了解本校對此計畫的重視</a:t>
            </a:r>
            <a:r>
              <a:rPr lang="zh-TW" altLang="en-US" smtClean="0"/>
              <a:t>，</a:t>
            </a:r>
            <a:r>
              <a:rPr lang="en-US" altLang="zh-TW" smtClean="0"/>
              <a:t>若計畫通過，本館將主動提供</a:t>
            </a:r>
            <a:r>
              <a:rPr lang="en-US" altLang="zh-TW" b="1" u="sng" smtClean="0">
                <a:solidFill>
                  <a:srgbClr val="FF0066"/>
                </a:solidFill>
              </a:rPr>
              <a:t>50萬</a:t>
            </a:r>
            <a:r>
              <a:rPr lang="en-US" altLang="zh-TW" smtClean="0"/>
              <a:t>補助金額（附檔5是本館製作的配合款申請書），</a:t>
            </a:r>
            <a:endParaRPr lang="zh-TW" altLang="zh-TW" smtClean="0"/>
          </a:p>
          <a:p>
            <a:r>
              <a:rPr lang="zh-TW" altLang="zh-TW" smtClean="0"/>
              <a:t>也請老師與貴系與貴院主管商量核撥配合款（可以是校務基金圖儀費之購書經費）與</a:t>
            </a:r>
            <a:r>
              <a:rPr lang="zh-TW" altLang="zh-TW" b="1" smtClean="0"/>
              <a:t>核示意見與簽章</a:t>
            </a:r>
            <a:r>
              <a:rPr lang="zh-TW" altLang="zh-TW" smtClean="0"/>
              <a:t>（填寫附檔紅字部分），</a:t>
            </a:r>
          </a:p>
          <a:p>
            <a:r>
              <a:rPr lang="zh-TW" altLang="zh-TW" b="1" smtClean="0"/>
              <a:t>簽章後請於</a:t>
            </a:r>
            <a:r>
              <a:rPr lang="en-US" altLang="zh-TW" b="1" u="sng" smtClean="0">
                <a:solidFill>
                  <a:srgbClr val="FF0000"/>
                </a:solidFill>
              </a:rPr>
              <a:t>1/7</a:t>
            </a:r>
            <a:r>
              <a:rPr lang="zh-TW" altLang="zh-TW" b="1" smtClean="0"/>
              <a:t>前掃瞄成PDF檔email回傳給佳</a:t>
            </a:r>
            <a:r>
              <a:rPr lang="zh-TW" altLang="en-US" b="1" smtClean="0"/>
              <a:t>琪</a:t>
            </a:r>
            <a:r>
              <a:rPr lang="zh-TW" altLang="zh-TW" b="1" smtClean="0"/>
              <a:t>以便本館核章。</a:t>
            </a:r>
          </a:p>
        </p:txBody>
      </p:sp>
      <p:sp>
        <p:nvSpPr>
          <p:cNvPr id="2355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62000" indent="-2921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73163" indent="-2333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43063" indent="-2333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111375" indent="-2333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68575" indent="-2333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3025775" indent="-2333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82975" indent="-2333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940175" indent="-2333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CE52E5DA-0153-4A56-B59D-10E6CE766B0D}" type="slidenum">
              <a:rPr lang="zh-TW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zh-TW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58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/>
              <a:t>105</a:t>
            </a:r>
            <a:r>
              <a:rPr lang="zh-TW" altLang="en-US" smtClean="0"/>
              <a:t>年度公告議題：共</a:t>
            </a:r>
            <a:r>
              <a:rPr lang="en-US" altLang="zh-TW" smtClean="0"/>
              <a:t>16</a:t>
            </a:r>
            <a:r>
              <a:rPr lang="zh-TW" altLang="en-US" smtClean="0"/>
              <a:t>個學門，</a:t>
            </a:r>
            <a:r>
              <a:rPr lang="en-US" altLang="zh-TW" u="sng" smtClean="0"/>
              <a:t>40</a:t>
            </a:r>
            <a:r>
              <a:rPr lang="zh-TW" altLang="en-US" u="sng" smtClean="0"/>
              <a:t>個議題</a:t>
            </a:r>
            <a:r>
              <a:rPr lang="zh-TW" altLang="en-US" smtClean="0"/>
              <a:t>。</a:t>
            </a:r>
            <a:endParaRPr lang="en-US" altLang="zh-TW" smtClean="0"/>
          </a:p>
          <a:p>
            <a:r>
              <a:rPr lang="zh-TW" altLang="en-US" smtClean="0"/>
              <a:t>依</a:t>
            </a:r>
            <a:r>
              <a:rPr lang="en-US" altLang="zh-TW" smtClean="0"/>
              <a:t>103</a:t>
            </a:r>
            <a:r>
              <a:rPr lang="zh-TW" altLang="en-US" smtClean="0"/>
              <a:t>年經驗，</a:t>
            </a:r>
            <a:r>
              <a:rPr lang="zh-TW" altLang="zh-TW" smtClean="0"/>
              <a:t>確切主題預計於</a:t>
            </a:r>
            <a:r>
              <a:rPr lang="en-US" altLang="zh-TW" smtClean="0"/>
              <a:t>104</a:t>
            </a:r>
            <a:r>
              <a:rPr lang="zh-TW" altLang="zh-TW" smtClean="0"/>
              <a:t>年</a:t>
            </a:r>
            <a:r>
              <a:rPr lang="en-US" altLang="zh-TW" smtClean="0"/>
              <a:t>8-9</a:t>
            </a:r>
            <a:r>
              <a:rPr lang="zh-TW" altLang="en-US" smtClean="0"/>
              <a:t>月</a:t>
            </a:r>
            <a:r>
              <a:rPr lang="zh-TW" altLang="zh-TW" smtClean="0"/>
              <a:t>公布，</a:t>
            </a:r>
            <a:r>
              <a:rPr lang="zh-TW" altLang="en-US" smtClean="0"/>
              <a:t>並</a:t>
            </a:r>
            <a:r>
              <a:rPr lang="zh-TW" altLang="zh-TW" smtClean="0"/>
              <a:t>於</a:t>
            </a:r>
            <a:r>
              <a:rPr lang="en-US" altLang="zh-TW" smtClean="0"/>
              <a:t>104</a:t>
            </a:r>
            <a:r>
              <a:rPr lang="zh-TW" altLang="zh-TW" smtClean="0"/>
              <a:t>年</a:t>
            </a:r>
            <a:r>
              <a:rPr lang="en-US" altLang="zh-TW" smtClean="0"/>
              <a:t>11-12</a:t>
            </a:r>
            <a:r>
              <a:rPr lang="zh-TW" altLang="zh-TW" smtClean="0"/>
              <a:t>月前完成申請，請各相關領域能提早進行申請規劃</a:t>
            </a:r>
            <a:r>
              <a:rPr lang="zh-TW" altLang="en-US" smtClean="0"/>
              <a:t>。</a:t>
            </a:r>
            <a:endParaRPr lang="en-US" altLang="zh-TW" smtClean="0"/>
          </a:p>
          <a:p>
            <a:r>
              <a:rPr lang="zh-TW" altLang="en-US" smtClean="0"/>
              <a:t>計畫撰寫：可參考往年計畫成功範例。</a:t>
            </a:r>
            <a:endParaRPr lang="en-US" altLang="zh-TW" smtClean="0"/>
          </a:p>
          <a:p>
            <a:r>
              <a:rPr lang="zh-TW" altLang="en-US" smtClean="0"/>
              <a:t>執行計畫階段：圖書館可協助圖書採購、編目等作業。</a:t>
            </a:r>
          </a:p>
          <a:p>
            <a:endParaRPr lang="zh-TW" altLang="en-US" smtClean="0"/>
          </a:p>
        </p:txBody>
      </p:sp>
      <p:sp>
        <p:nvSpPr>
          <p:cNvPr id="2458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62000" indent="-2921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73163" indent="-2333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43063" indent="-2333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111375" indent="-2333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68575" indent="-2333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3025775" indent="-2333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82975" indent="-2333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940175" indent="-2333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ED996808-25DD-4EE0-A087-7DEA4D53083E}" type="slidenum">
              <a:rPr lang="zh-TW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zh-TW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2991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/>
              <a:t>104</a:t>
            </a:r>
            <a:r>
              <a:rPr lang="zh-TW" altLang="en-US" smtClean="0"/>
              <a:t>年規劃主題，紫色為人文學門，橘色及色為社會科學學門</a:t>
            </a:r>
            <a:endParaRPr lang="en-US" altLang="zh-TW" smtClean="0"/>
          </a:p>
        </p:txBody>
      </p:sp>
      <p:sp>
        <p:nvSpPr>
          <p:cNvPr id="2560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62000" indent="-2921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73163" indent="-2333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43063" indent="-2333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111375" indent="-2333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68575" indent="-2333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3025775" indent="-2333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82975" indent="-2333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940175" indent="-2333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47502D18-4262-4C3E-AE8F-AE18EC7883C0}" type="slidenum">
              <a:rPr lang="zh-TW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zh-TW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095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委員名單應列於計畫書中。 </a:t>
            </a:r>
            <a:endParaRPr lang="en-US" altLang="zh-TW" smtClean="0"/>
          </a:p>
          <a:p>
            <a:r>
              <a:rPr lang="zh-TW" altLang="en-US" smtClean="0"/>
              <a:t>計畫申請書請勿提供給他校。</a:t>
            </a:r>
            <a:endParaRPr lang="en-US" altLang="zh-TW" smtClean="0"/>
          </a:p>
        </p:txBody>
      </p:sp>
      <p:sp>
        <p:nvSpPr>
          <p:cNvPr id="2662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62000" indent="-2921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73163" indent="-2333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43063" indent="-2333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111375" indent="-2333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68575" indent="-2333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3025775" indent="-2333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82975" indent="-2333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940175" indent="-2333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9E91E7E3-FE8A-4345-85EB-0D08173E9B82}" type="slidenum">
              <a:rPr lang="zh-TW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zh-TW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3670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過去執行主題：可至國科會補助人文及社會科學發展處圖書著錄系統查看</a:t>
            </a:r>
            <a:r>
              <a:rPr lang="en-US" altLang="zh-TW" smtClean="0"/>
              <a:t>(https://www.most.gov.tw/division/list?menu_id=06ff8d15-784b-4e4d-b62d-6a9f9afd2977&amp;subSite=hum&amp;l=ch&amp;view_mode=listView)</a:t>
            </a:r>
            <a:endParaRPr lang="zh-TW" altLang="en-US" smtClean="0"/>
          </a:p>
          <a:p>
            <a:r>
              <a:rPr lang="zh-TW" altLang="en-US" smtClean="0"/>
              <a:t>跨領域：例如組織理論是社會學、區域研究、心理學、管理學均可使用之資源</a:t>
            </a:r>
            <a:endParaRPr lang="en-US" altLang="zh-TW" smtClean="0"/>
          </a:p>
          <a:p>
            <a:r>
              <a:rPr lang="zh-TW" altLang="zh-TW" smtClean="0"/>
              <a:t>衡酌國際學術關注焦點、學校與系所發展特色以及國內對規劃政策之需求</a:t>
            </a:r>
            <a:endParaRPr lang="en-US" altLang="zh-TW" smtClean="0">
              <a:solidFill>
                <a:srgbClr val="FF0000"/>
              </a:solidFill>
            </a:endParaRPr>
          </a:p>
          <a:p>
            <a:r>
              <a:rPr lang="zh-TW" altLang="zh-TW" smtClean="0"/>
              <a:t>多考慮學門的特性，以及擬購圖書於未來研究或教學上的明確意義</a:t>
            </a:r>
            <a:endParaRPr lang="en-US" altLang="zh-TW" smtClean="0"/>
          </a:p>
          <a:p>
            <a:endParaRPr lang="en-US" altLang="zh-TW" smtClean="0"/>
          </a:p>
        </p:txBody>
      </p:sp>
      <p:sp>
        <p:nvSpPr>
          <p:cNvPr id="2765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62000" indent="-2921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73163" indent="-2333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43063" indent="-2333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111375" indent="-2333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68575" indent="-2333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3025775" indent="-2333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82975" indent="-2333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940175" indent="-2333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06781433-7403-44F9-AEE3-944209481996}" type="slidenum">
              <a:rPr lang="zh-TW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zh-TW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221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42863"/>
            <a:ext cx="9202738" cy="6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圖片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079500"/>
            <a:ext cx="287972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5559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5832648" cy="648072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002060"/>
                </a:solidFill>
                <a:latin typeface="+mj-ea"/>
                <a:ea typeface="+mj-ea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9" name="內容版面配置區 2"/>
          <p:cNvSpPr>
            <a:spLocks noGrp="1"/>
          </p:cNvSpPr>
          <p:nvPr>
            <p:ph sz="half" idx="10"/>
          </p:nvPr>
        </p:nvSpPr>
        <p:spPr>
          <a:xfrm>
            <a:off x="395536" y="1412776"/>
            <a:ext cx="8424936" cy="4752528"/>
          </a:xfrm>
        </p:spPr>
        <p:txBody>
          <a:bodyPr vert="eaVert"/>
          <a:lstStyle>
            <a:lvl1pPr marL="342900" indent="-342900">
              <a:buSzPct val="120000"/>
              <a:buFontTx/>
              <a:buBlip>
                <a:blip r:embed="rId2"/>
              </a:buBlip>
              <a:defRPr lang="zh-TW" altLang="en-US" sz="2800" kern="1200" dirty="0" smtClean="0">
                <a:solidFill>
                  <a:srgbClr val="0C279C"/>
                </a:solidFill>
                <a:latin typeface="+mj-ea"/>
                <a:ea typeface="+mj-ea"/>
                <a:cs typeface="+mn-cs"/>
              </a:defRPr>
            </a:lvl1pPr>
            <a:lvl2pPr>
              <a:defRPr lang="zh-TW" altLang="en-US" sz="2400" kern="1200" dirty="0" smtClean="0">
                <a:solidFill>
                  <a:srgbClr val="0070C0"/>
                </a:solidFill>
                <a:latin typeface="+mj-ea"/>
                <a:ea typeface="+mj-ea"/>
                <a:cs typeface="+mn-cs"/>
              </a:defRPr>
            </a:lvl2pPr>
            <a:lvl3pPr marL="1144588" indent="-342900">
              <a:defRPr lang="zh-TW" altLang="en-US" sz="2000" kern="1200" dirty="0" smtClean="0">
                <a:solidFill>
                  <a:srgbClr val="00B0F0"/>
                </a:solidFill>
                <a:latin typeface="+mj-ea"/>
                <a:ea typeface="+mj-ea"/>
                <a:cs typeface="+mn-cs"/>
              </a:defRPr>
            </a:lvl3pPr>
            <a:lvl4pPr>
              <a:defRPr lang="zh-TW" altLang="en-US" sz="1800" kern="1200" dirty="0" smtClean="0">
                <a:solidFill>
                  <a:srgbClr val="00B050"/>
                </a:solidFill>
                <a:latin typeface="+mj-ea"/>
                <a:ea typeface="+mj-ea"/>
                <a:cs typeface="+mn-cs"/>
              </a:defRPr>
            </a:lvl4pPr>
            <a:lvl5pPr>
              <a:defRPr lang="en-US" altLang="zh-TW" sz="1800" kern="12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+mj-ea"/>
                <a:ea typeface="+mj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33386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 txBox="1">
            <a:spLocks/>
          </p:cNvSpPr>
          <p:nvPr/>
        </p:nvSpPr>
        <p:spPr>
          <a:xfrm>
            <a:off x="8243888" y="1196975"/>
            <a:ext cx="792162" cy="5092700"/>
          </a:xfrm>
          <a:prstGeom prst="rect">
            <a:avLst/>
          </a:prstGeom>
        </p:spPr>
        <p:txBody>
          <a:bodyPr vert="eaVert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2060"/>
                </a:solidFill>
                <a:latin typeface="+mj-ea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kumimoji="0" lang="zh-TW" altLang="en-US" dirty="0" smtClean="0"/>
              <a:t>一、標題</a:t>
            </a:r>
            <a:endParaRPr kumimoji="0" lang="zh-TW" altLang="en-US" dirty="0"/>
          </a:p>
        </p:txBody>
      </p:sp>
      <p:sp>
        <p:nvSpPr>
          <p:cNvPr id="9" name="內容版面配置區 2"/>
          <p:cNvSpPr>
            <a:spLocks noGrp="1"/>
          </p:cNvSpPr>
          <p:nvPr>
            <p:ph sz="half" idx="10"/>
          </p:nvPr>
        </p:nvSpPr>
        <p:spPr>
          <a:xfrm>
            <a:off x="395536" y="1412776"/>
            <a:ext cx="7776864" cy="4752528"/>
          </a:xfrm>
        </p:spPr>
        <p:txBody>
          <a:bodyPr vert="eaVert"/>
          <a:lstStyle>
            <a:lvl1pPr marL="342900" indent="-342900">
              <a:buSzPct val="120000"/>
              <a:buFontTx/>
              <a:buBlip>
                <a:blip r:embed="rId2"/>
              </a:buBlip>
              <a:defRPr lang="zh-TW" altLang="en-US" sz="2800" kern="1200" dirty="0" smtClean="0">
                <a:solidFill>
                  <a:srgbClr val="0C279C"/>
                </a:solidFill>
                <a:latin typeface="+mj-ea"/>
                <a:ea typeface="+mj-ea"/>
                <a:cs typeface="+mn-cs"/>
              </a:defRPr>
            </a:lvl1pPr>
            <a:lvl2pPr>
              <a:defRPr lang="zh-TW" altLang="en-US" sz="2400" kern="1200" dirty="0" smtClean="0">
                <a:solidFill>
                  <a:srgbClr val="0070C0"/>
                </a:solidFill>
                <a:latin typeface="+mj-ea"/>
                <a:ea typeface="+mj-ea"/>
                <a:cs typeface="+mn-cs"/>
              </a:defRPr>
            </a:lvl2pPr>
            <a:lvl3pPr marL="1144588" indent="-342900">
              <a:defRPr lang="zh-TW" altLang="en-US" sz="2000" kern="1200" dirty="0" smtClean="0">
                <a:solidFill>
                  <a:srgbClr val="00B0F0"/>
                </a:solidFill>
                <a:latin typeface="+mj-ea"/>
                <a:ea typeface="+mj-ea"/>
                <a:cs typeface="+mn-cs"/>
              </a:defRPr>
            </a:lvl3pPr>
            <a:lvl4pPr>
              <a:defRPr lang="zh-TW" altLang="en-US" sz="1800" kern="1200" dirty="0" smtClean="0">
                <a:solidFill>
                  <a:srgbClr val="00B050"/>
                </a:solidFill>
                <a:latin typeface="+mj-ea"/>
                <a:ea typeface="+mj-ea"/>
                <a:cs typeface="+mn-cs"/>
              </a:defRPr>
            </a:lvl4pPr>
            <a:lvl5pPr>
              <a:defRPr lang="en-US" altLang="zh-TW" sz="1800" kern="12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+mj-ea"/>
                <a:ea typeface="+mj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23712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5832648" cy="648072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002060"/>
                </a:solidFill>
                <a:latin typeface="+mj-ea"/>
                <a:ea typeface="+mj-ea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8" name="內容版面配置區 2"/>
          <p:cNvSpPr>
            <a:spLocks noGrp="1"/>
          </p:cNvSpPr>
          <p:nvPr>
            <p:ph sz="half" idx="1"/>
          </p:nvPr>
        </p:nvSpPr>
        <p:spPr>
          <a:xfrm>
            <a:off x="467544" y="1412776"/>
            <a:ext cx="8352928" cy="4752528"/>
          </a:xfrm>
        </p:spPr>
        <p:txBody>
          <a:bodyPr/>
          <a:lstStyle>
            <a:lvl1pPr marL="342900" indent="-342900">
              <a:buSzPct val="120000"/>
              <a:buFontTx/>
              <a:buBlip>
                <a:blip r:embed="rId2"/>
              </a:buBlip>
              <a:defRPr lang="zh-TW" altLang="en-US" sz="2800" kern="1200" dirty="0" smtClean="0">
                <a:solidFill>
                  <a:srgbClr val="0C279C"/>
                </a:solidFill>
                <a:latin typeface="+mj-ea"/>
                <a:ea typeface="+mj-ea"/>
                <a:cs typeface="+mn-cs"/>
              </a:defRPr>
            </a:lvl1pPr>
            <a:lvl2pPr>
              <a:defRPr lang="zh-TW" altLang="en-US" sz="2400" kern="1200" dirty="0" smtClean="0">
                <a:solidFill>
                  <a:srgbClr val="0070C0"/>
                </a:solidFill>
                <a:latin typeface="+mj-ea"/>
                <a:ea typeface="+mj-ea"/>
                <a:cs typeface="+mn-cs"/>
              </a:defRPr>
            </a:lvl2pPr>
            <a:lvl3pPr marL="1144588" indent="-342900">
              <a:defRPr lang="zh-TW" altLang="en-US" sz="2000" kern="1200" dirty="0" smtClean="0">
                <a:solidFill>
                  <a:srgbClr val="00B0F0"/>
                </a:solidFill>
                <a:latin typeface="+mj-ea"/>
                <a:ea typeface="+mj-ea"/>
                <a:cs typeface="+mn-cs"/>
              </a:defRPr>
            </a:lvl3pPr>
            <a:lvl4pPr>
              <a:defRPr lang="zh-TW" altLang="en-US" sz="1800" kern="1200" dirty="0" smtClean="0">
                <a:solidFill>
                  <a:srgbClr val="00B050"/>
                </a:solidFill>
                <a:latin typeface="+mj-ea"/>
                <a:ea typeface="+mj-ea"/>
                <a:cs typeface="+mn-cs"/>
              </a:defRPr>
            </a:lvl4pPr>
            <a:lvl5pPr>
              <a:defRPr lang="en-US" altLang="zh-TW" sz="1800" kern="12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+mj-ea"/>
                <a:ea typeface="+mj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460507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70C0"/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8" name="內容版面配置區 2"/>
          <p:cNvSpPr>
            <a:spLocks noGrp="1"/>
          </p:cNvSpPr>
          <p:nvPr>
            <p:ph sz="half" idx="13"/>
          </p:nvPr>
        </p:nvSpPr>
        <p:spPr>
          <a:xfrm>
            <a:off x="467544" y="1412776"/>
            <a:ext cx="8352928" cy="2808312"/>
          </a:xfrm>
        </p:spPr>
        <p:txBody>
          <a:bodyPr/>
          <a:lstStyle>
            <a:lvl1pPr marL="342900" indent="-342900">
              <a:buSzPct val="120000"/>
              <a:buFontTx/>
              <a:buBlip>
                <a:blip r:embed="rId2"/>
              </a:buBlip>
              <a:defRPr lang="zh-TW" altLang="en-US" sz="2800" kern="1200" dirty="0" smtClean="0">
                <a:solidFill>
                  <a:srgbClr val="0C279C"/>
                </a:solidFill>
                <a:latin typeface="+mj-ea"/>
                <a:ea typeface="+mj-ea"/>
                <a:cs typeface="+mn-cs"/>
              </a:defRPr>
            </a:lvl1pPr>
            <a:lvl2pPr>
              <a:defRPr lang="zh-TW" altLang="en-US" sz="2400" kern="1200" dirty="0" smtClean="0">
                <a:solidFill>
                  <a:srgbClr val="0070C0"/>
                </a:solidFill>
                <a:latin typeface="+mj-ea"/>
                <a:ea typeface="+mj-ea"/>
                <a:cs typeface="+mn-cs"/>
              </a:defRPr>
            </a:lvl2pPr>
            <a:lvl3pPr marL="1144588" indent="-342900">
              <a:defRPr lang="zh-TW" altLang="en-US" sz="2000" kern="1200" dirty="0" smtClean="0">
                <a:solidFill>
                  <a:srgbClr val="00B0F0"/>
                </a:solidFill>
                <a:latin typeface="+mj-ea"/>
                <a:ea typeface="+mj-ea"/>
                <a:cs typeface="+mn-cs"/>
              </a:defRPr>
            </a:lvl3pPr>
            <a:lvl4pPr>
              <a:defRPr lang="zh-TW" altLang="en-US" sz="1800" kern="1200" dirty="0" smtClean="0">
                <a:solidFill>
                  <a:srgbClr val="00B050"/>
                </a:solidFill>
                <a:latin typeface="+mj-ea"/>
                <a:ea typeface="+mj-ea"/>
                <a:cs typeface="+mn-cs"/>
              </a:defRPr>
            </a:lvl4pPr>
            <a:lvl5pPr>
              <a:defRPr lang="en-US" altLang="zh-TW" sz="1800" kern="12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+mj-ea"/>
                <a:ea typeface="+mj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52152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5832648" cy="648072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002060"/>
                </a:solidFill>
                <a:latin typeface="+mj-ea"/>
                <a:ea typeface="+mj-ea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13" name="內容版面配置區 2"/>
          <p:cNvSpPr>
            <a:spLocks noGrp="1"/>
          </p:cNvSpPr>
          <p:nvPr>
            <p:ph sz="half" idx="10"/>
          </p:nvPr>
        </p:nvSpPr>
        <p:spPr>
          <a:xfrm>
            <a:off x="467544" y="1628800"/>
            <a:ext cx="4032448" cy="4536504"/>
          </a:xfrm>
        </p:spPr>
        <p:txBody>
          <a:bodyPr/>
          <a:lstStyle>
            <a:lvl1pPr marL="342900" indent="-342900">
              <a:buSzPct val="120000"/>
              <a:buFontTx/>
              <a:buBlip>
                <a:blip r:embed="rId2"/>
              </a:buBlip>
              <a:defRPr lang="zh-TW" altLang="en-US" sz="2800" kern="1200" dirty="0" smtClean="0">
                <a:solidFill>
                  <a:srgbClr val="0C279C"/>
                </a:solidFill>
                <a:latin typeface="+mj-ea"/>
                <a:ea typeface="+mj-ea"/>
                <a:cs typeface="+mn-cs"/>
              </a:defRPr>
            </a:lvl1pPr>
            <a:lvl2pPr>
              <a:defRPr lang="zh-TW" altLang="en-US" sz="2400" kern="1200" dirty="0" smtClean="0">
                <a:solidFill>
                  <a:srgbClr val="0070C0"/>
                </a:solidFill>
                <a:latin typeface="+mj-ea"/>
                <a:ea typeface="+mj-ea"/>
                <a:cs typeface="+mn-cs"/>
              </a:defRPr>
            </a:lvl2pPr>
            <a:lvl3pPr marL="1144588" indent="-342900">
              <a:defRPr lang="zh-TW" altLang="en-US" sz="2000" kern="1200" dirty="0" smtClean="0">
                <a:solidFill>
                  <a:srgbClr val="00B0F0"/>
                </a:solidFill>
                <a:latin typeface="+mj-ea"/>
                <a:ea typeface="+mj-ea"/>
                <a:cs typeface="+mn-cs"/>
              </a:defRPr>
            </a:lvl3pPr>
            <a:lvl4pPr>
              <a:defRPr lang="zh-TW" altLang="en-US" sz="1800" kern="1200" dirty="0" smtClean="0">
                <a:solidFill>
                  <a:srgbClr val="00B050"/>
                </a:solidFill>
                <a:latin typeface="+mj-ea"/>
                <a:ea typeface="+mj-ea"/>
                <a:cs typeface="+mn-cs"/>
              </a:defRPr>
            </a:lvl4pPr>
            <a:lvl5pPr>
              <a:defRPr lang="en-US" altLang="zh-TW" sz="1800" kern="12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+mj-ea"/>
                <a:ea typeface="+mj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14" name="內容版面配置區 2"/>
          <p:cNvSpPr>
            <a:spLocks noGrp="1"/>
          </p:cNvSpPr>
          <p:nvPr>
            <p:ph sz="half" idx="11"/>
          </p:nvPr>
        </p:nvSpPr>
        <p:spPr>
          <a:xfrm>
            <a:off x="4644008" y="1628800"/>
            <a:ext cx="4032448" cy="4536504"/>
          </a:xfrm>
        </p:spPr>
        <p:txBody>
          <a:bodyPr/>
          <a:lstStyle>
            <a:lvl1pPr marL="342900" indent="-342900">
              <a:buSzPct val="120000"/>
              <a:buFontTx/>
              <a:buBlip>
                <a:blip r:embed="rId2"/>
              </a:buBlip>
              <a:defRPr lang="zh-TW" altLang="en-US" sz="2800" kern="1200" dirty="0" smtClean="0">
                <a:solidFill>
                  <a:srgbClr val="0C279C"/>
                </a:solidFill>
                <a:latin typeface="+mj-ea"/>
                <a:ea typeface="+mj-ea"/>
                <a:cs typeface="+mn-cs"/>
              </a:defRPr>
            </a:lvl1pPr>
            <a:lvl2pPr>
              <a:defRPr lang="zh-TW" altLang="en-US" sz="2400" kern="1200" dirty="0" smtClean="0">
                <a:solidFill>
                  <a:srgbClr val="0070C0"/>
                </a:solidFill>
                <a:latin typeface="+mj-ea"/>
                <a:ea typeface="+mj-ea"/>
                <a:cs typeface="+mn-cs"/>
              </a:defRPr>
            </a:lvl2pPr>
            <a:lvl3pPr marL="1144588" indent="-342900">
              <a:defRPr lang="zh-TW" altLang="en-US" sz="2000" kern="1200" dirty="0" smtClean="0">
                <a:solidFill>
                  <a:srgbClr val="00B0F0"/>
                </a:solidFill>
                <a:latin typeface="+mj-ea"/>
                <a:ea typeface="+mj-ea"/>
                <a:cs typeface="+mn-cs"/>
              </a:defRPr>
            </a:lvl3pPr>
            <a:lvl4pPr>
              <a:defRPr lang="zh-TW" altLang="en-US" sz="1800" kern="1200" dirty="0" smtClean="0">
                <a:solidFill>
                  <a:srgbClr val="00B050"/>
                </a:solidFill>
                <a:latin typeface="+mj-ea"/>
                <a:ea typeface="+mj-ea"/>
                <a:cs typeface="+mn-cs"/>
              </a:defRPr>
            </a:lvl4pPr>
            <a:lvl5pPr>
              <a:defRPr lang="en-US" altLang="zh-TW" sz="1800" kern="12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+mj-ea"/>
                <a:ea typeface="+mj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93785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72FA1"/>
                </a:solidFill>
                <a:latin typeface="+mj-ea"/>
                <a:ea typeface="+mj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1" name="標題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5832648" cy="648072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002060"/>
                </a:solidFill>
                <a:latin typeface="+mj-ea"/>
                <a:ea typeface="+mj-ea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12" name="內容版面配置區 2"/>
          <p:cNvSpPr>
            <a:spLocks noGrp="1"/>
          </p:cNvSpPr>
          <p:nvPr>
            <p:ph sz="half" idx="10"/>
          </p:nvPr>
        </p:nvSpPr>
        <p:spPr>
          <a:xfrm>
            <a:off x="467544" y="2196662"/>
            <a:ext cx="4032448" cy="3968641"/>
          </a:xfrm>
        </p:spPr>
        <p:txBody>
          <a:bodyPr/>
          <a:lstStyle>
            <a:lvl1pPr marL="342900" indent="-342900">
              <a:buSzPct val="120000"/>
              <a:buFontTx/>
              <a:buBlip>
                <a:blip r:embed="rId2"/>
              </a:buBlip>
              <a:defRPr lang="zh-TW" altLang="en-US" sz="2800" kern="1200" dirty="0" smtClean="0">
                <a:solidFill>
                  <a:srgbClr val="0C279C"/>
                </a:solidFill>
                <a:latin typeface="+mj-ea"/>
                <a:ea typeface="+mj-ea"/>
                <a:cs typeface="+mn-cs"/>
              </a:defRPr>
            </a:lvl1pPr>
            <a:lvl2pPr>
              <a:defRPr lang="zh-TW" altLang="en-US" sz="2400" kern="1200" dirty="0" smtClean="0">
                <a:solidFill>
                  <a:srgbClr val="0070C0"/>
                </a:solidFill>
                <a:latin typeface="+mj-ea"/>
                <a:ea typeface="+mj-ea"/>
                <a:cs typeface="+mn-cs"/>
              </a:defRPr>
            </a:lvl2pPr>
            <a:lvl3pPr marL="1144588" indent="-342900">
              <a:defRPr lang="zh-TW" altLang="en-US" sz="2000" kern="1200" dirty="0" smtClean="0">
                <a:solidFill>
                  <a:srgbClr val="00B0F0"/>
                </a:solidFill>
                <a:latin typeface="+mj-ea"/>
                <a:ea typeface="+mj-ea"/>
                <a:cs typeface="+mn-cs"/>
              </a:defRPr>
            </a:lvl3pPr>
            <a:lvl4pPr>
              <a:defRPr lang="zh-TW" altLang="en-US" sz="1800" kern="1200" dirty="0" smtClean="0">
                <a:solidFill>
                  <a:srgbClr val="00B050"/>
                </a:solidFill>
                <a:latin typeface="+mj-ea"/>
                <a:ea typeface="+mj-ea"/>
                <a:cs typeface="+mn-cs"/>
              </a:defRPr>
            </a:lvl4pPr>
            <a:lvl5pPr>
              <a:defRPr lang="en-US" altLang="zh-TW" sz="1800" kern="12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+mj-ea"/>
                <a:ea typeface="+mj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13" name="內容版面配置區 2"/>
          <p:cNvSpPr>
            <a:spLocks noGrp="1"/>
          </p:cNvSpPr>
          <p:nvPr>
            <p:ph sz="half" idx="11"/>
          </p:nvPr>
        </p:nvSpPr>
        <p:spPr>
          <a:xfrm>
            <a:off x="4644008" y="2196662"/>
            <a:ext cx="4032448" cy="3968641"/>
          </a:xfrm>
        </p:spPr>
        <p:txBody>
          <a:bodyPr/>
          <a:lstStyle>
            <a:lvl1pPr marL="342900" indent="-342900">
              <a:buSzPct val="120000"/>
              <a:buFontTx/>
              <a:buBlip>
                <a:blip r:embed="rId2"/>
              </a:buBlip>
              <a:defRPr lang="zh-TW" altLang="en-US" sz="2800" kern="1200" dirty="0" smtClean="0">
                <a:solidFill>
                  <a:srgbClr val="0C279C"/>
                </a:solidFill>
                <a:latin typeface="+mj-ea"/>
                <a:ea typeface="+mj-ea"/>
                <a:cs typeface="+mn-cs"/>
              </a:defRPr>
            </a:lvl1pPr>
            <a:lvl2pPr>
              <a:defRPr lang="zh-TW" altLang="en-US" sz="2400" kern="1200" dirty="0" smtClean="0">
                <a:solidFill>
                  <a:srgbClr val="0070C0"/>
                </a:solidFill>
                <a:latin typeface="+mj-ea"/>
                <a:ea typeface="+mj-ea"/>
                <a:cs typeface="+mn-cs"/>
              </a:defRPr>
            </a:lvl2pPr>
            <a:lvl3pPr marL="1144588" indent="-342900">
              <a:defRPr lang="zh-TW" altLang="en-US" sz="2000" kern="1200" dirty="0" smtClean="0">
                <a:solidFill>
                  <a:srgbClr val="00B0F0"/>
                </a:solidFill>
                <a:latin typeface="+mj-ea"/>
                <a:ea typeface="+mj-ea"/>
                <a:cs typeface="+mn-cs"/>
              </a:defRPr>
            </a:lvl3pPr>
            <a:lvl4pPr>
              <a:defRPr lang="zh-TW" altLang="en-US" sz="1800" kern="1200" dirty="0" smtClean="0">
                <a:solidFill>
                  <a:srgbClr val="00B050"/>
                </a:solidFill>
                <a:latin typeface="+mj-ea"/>
                <a:ea typeface="+mj-ea"/>
                <a:cs typeface="+mn-cs"/>
              </a:defRPr>
            </a:lvl4pPr>
            <a:lvl5pPr>
              <a:defRPr lang="en-US" altLang="zh-TW" sz="1800" kern="12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+mj-ea"/>
                <a:ea typeface="+mj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14" name="文字版面配置區 2"/>
          <p:cNvSpPr>
            <a:spLocks noGrp="1"/>
          </p:cNvSpPr>
          <p:nvPr>
            <p:ph type="body" idx="12"/>
          </p:nvPr>
        </p:nvSpPr>
        <p:spPr>
          <a:xfrm>
            <a:off x="4644008" y="1412776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72FA1"/>
                </a:solidFill>
                <a:latin typeface="+mj-ea"/>
                <a:ea typeface="+mj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255919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5832648" cy="648072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002060"/>
                </a:solidFill>
                <a:latin typeface="+mj-ea"/>
                <a:ea typeface="+mj-ea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75404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3813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12776"/>
            <a:ext cx="3008313" cy="4713387"/>
          </a:xfrm>
        </p:spPr>
        <p:txBody>
          <a:bodyPr/>
          <a:lstStyle>
            <a:lvl1pPr marL="0" indent="0">
              <a:buNone/>
              <a:defRPr sz="1400">
                <a:solidFill>
                  <a:srgbClr val="072FA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5832648" cy="648072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002060"/>
                </a:solidFill>
                <a:latin typeface="+mj-ea"/>
                <a:ea typeface="+mj-ea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10" name="內容版面配置區 2"/>
          <p:cNvSpPr>
            <a:spLocks noGrp="1"/>
          </p:cNvSpPr>
          <p:nvPr>
            <p:ph sz="half" idx="10"/>
          </p:nvPr>
        </p:nvSpPr>
        <p:spPr>
          <a:xfrm>
            <a:off x="3707904" y="1412776"/>
            <a:ext cx="5112568" cy="4752528"/>
          </a:xfrm>
        </p:spPr>
        <p:txBody>
          <a:bodyPr/>
          <a:lstStyle>
            <a:lvl1pPr marL="342900" indent="-342900">
              <a:buSzPct val="120000"/>
              <a:buFontTx/>
              <a:buBlip>
                <a:blip r:embed="rId2"/>
              </a:buBlip>
              <a:defRPr lang="zh-TW" altLang="en-US" sz="2800" kern="1200" dirty="0" smtClean="0">
                <a:solidFill>
                  <a:srgbClr val="0C279C"/>
                </a:solidFill>
                <a:latin typeface="+mj-ea"/>
                <a:ea typeface="+mj-ea"/>
                <a:cs typeface="+mn-cs"/>
              </a:defRPr>
            </a:lvl1pPr>
            <a:lvl2pPr>
              <a:defRPr lang="zh-TW" altLang="en-US" sz="2400" kern="1200" dirty="0" smtClean="0">
                <a:solidFill>
                  <a:srgbClr val="0070C0"/>
                </a:solidFill>
                <a:latin typeface="+mj-ea"/>
                <a:ea typeface="+mj-ea"/>
                <a:cs typeface="+mn-cs"/>
              </a:defRPr>
            </a:lvl2pPr>
            <a:lvl3pPr marL="1144588" indent="-342900">
              <a:defRPr lang="zh-TW" altLang="en-US" sz="2000" kern="1200" dirty="0" smtClean="0">
                <a:solidFill>
                  <a:srgbClr val="00B0F0"/>
                </a:solidFill>
                <a:latin typeface="+mj-ea"/>
                <a:ea typeface="+mj-ea"/>
                <a:cs typeface="+mn-cs"/>
              </a:defRPr>
            </a:lvl3pPr>
            <a:lvl4pPr>
              <a:defRPr lang="zh-TW" altLang="en-US" sz="1800" kern="1200" dirty="0" smtClean="0">
                <a:solidFill>
                  <a:srgbClr val="00B050"/>
                </a:solidFill>
                <a:latin typeface="+mj-ea"/>
                <a:ea typeface="+mj-ea"/>
                <a:cs typeface="+mn-cs"/>
              </a:defRPr>
            </a:lvl4pPr>
            <a:lvl5pPr>
              <a:defRPr lang="en-US" altLang="zh-TW" sz="1800" kern="12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+mj-ea"/>
                <a:ea typeface="+mj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46322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1196751"/>
            <a:ext cx="5486400" cy="367240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1763688" y="4869160"/>
            <a:ext cx="5544616" cy="504056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rgbClr val="002060"/>
                </a:solidFill>
                <a:latin typeface="+mj-ea"/>
                <a:ea typeface="+mj-ea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09775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圖片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4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2484438" y="6381750"/>
            <a:ext cx="6694487" cy="50323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028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9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7" name="頁尾版面配置區 4"/>
          <p:cNvSpPr txBox="1">
            <a:spLocks/>
          </p:cNvSpPr>
          <p:nvPr/>
        </p:nvSpPr>
        <p:spPr>
          <a:xfrm>
            <a:off x="2700338" y="6453188"/>
            <a:ext cx="4895850" cy="360362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 smtClean="0"/>
              <a:t>主題：國科會補助人社研究圖書計畫</a:t>
            </a:r>
            <a:r>
              <a:rPr kumimoji="0" lang="en-US" altLang="zh-TW" dirty="0" smtClean="0"/>
              <a:t>-</a:t>
            </a:r>
            <a:r>
              <a:rPr kumimoji="0" lang="zh-TW" altLang="en-US" dirty="0" smtClean="0"/>
              <a:t>圖書館協助支援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dirty="0"/>
          </a:p>
        </p:txBody>
      </p:sp>
      <p:sp>
        <p:nvSpPr>
          <p:cNvPr id="1031" name="投影片編號版面配置區 5"/>
          <p:cNvSpPr txBox="1">
            <a:spLocks/>
          </p:cNvSpPr>
          <p:nvPr/>
        </p:nvSpPr>
        <p:spPr bwMode="auto">
          <a:xfrm>
            <a:off x="7740650" y="6448425"/>
            <a:ext cx="10080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r>
              <a:rPr kumimoji="0" lang="en-US" altLang="zh-TW" sz="160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P. </a:t>
            </a:r>
            <a:fld id="{7CE96BBF-49DF-458C-8E4D-97A97F7FA458}" type="slidenum">
              <a:rPr kumimoji="0" lang="zh-TW" altLang="en-US" sz="160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pPr algn="r" eaLnBrk="1" hangingPunct="1"/>
              <a:t>‹#›</a:t>
            </a:fld>
            <a:endParaRPr kumimoji="0" lang="zh-TW" altLang="en-US" sz="1600">
              <a:solidFill>
                <a:schemeClr val="bg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1032" name="圖片 9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62700"/>
            <a:ext cx="20891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27" r:id="rId1"/>
    <p:sldLayoutId id="2147484528" r:id="rId2"/>
    <p:sldLayoutId id="2147484519" r:id="rId3"/>
    <p:sldLayoutId id="2147484520" r:id="rId4"/>
    <p:sldLayoutId id="2147484521" r:id="rId5"/>
    <p:sldLayoutId id="2147484522" r:id="rId6"/>
    <p:sldLayoutId id="2147484523" r:id="rId7"/>
    <p:sldLayoutId id="2147484524" r:id="rId8"/>
    <p:sldLayoutId id="2147484525" r:id="rId9"/>
    <p:sldLayoutId id="2147484526" r:id="rId10"/>
    <p:sldLayoutId id="214748452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微軟正黑體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Impact" pitchFamily="34" charset="0"/>
          <a:ea typeface="微軟正黑體" pitchFamily="34" charset="-120"/>
          <a:cs typeface="微軟正黑體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Impact" pitchFamily="34" charset="0"/>
          <a:ea typeface="微軟正黑體" pitchFamily="34" charset="-120"/>
          <a:cs typeface="微軟正黑體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Impact" pitchFamily="34" charset="0"/>
          <a:ea typeface="微軟正黑體" pitchFamily="34" charset="-120"/>
          <a:cs typeface="微軟正黑體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Impact" pitchFamily="34" charset="0"/>
          <a:ea typeface="微軟正黑體" pitchFamily="34" charset="-120"/>
          <a:cs typeface="微軟正黑體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itchFamily="34" charset="0"/>
          <a:ea typeface="微軟正黑體" pitchFamily="34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itchFamily="34" charset="0"/>
          <a:ea typeface="微軟正黑體" pitchFamily="34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itchFamily="34" charset="0"/>
          <a:ea typeface="微軟正黑體" pitchFamily="34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itchFamily="34" charset="0"/>
          <a:ea typeface="微軟正黑體" pitchFamily="34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新細明體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b.nchu.edu.tw/index.php/103snc" TargetMode="External"/><Relationship Id="rId7" Type="http://schemas.openxmlformats.org/officeDocument/2006/relationships/hyperlink" Target="https://www.most.gov.tw/division/list?menu_id=06ff8d15-784b-4e4d-b62d-6a9f9afd2977&amp;subSite=hum&amp;l=ch&amp;view_mode=listView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ib.nchu.edu.tw/index.php/2014-04-23-06-41-05" TargetMode="External"/><Relationship Id="rId5" Type="http://schemas.openxmlformats.org/officeDocument/2006/relationships/hyperlink" Target="http://www.lib.nchu.edu.tw/index.php/faculty/2013-01-04-01-19-03" TargetMode="External"/><Relationship Id="rId4" Type="http://schemas.openxmlformats.org/officeDocument/2006/relationships/hyperlink" Target="http://www.lib.nchu.edu.tw/index.php/103nsc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changhc@dragon.nchu.edu.tw" TargetMode="External"/><Relationship Id="rId2" Type="http://schemas.openxmlformats.org/officeDocument/2006/relationships/hyperlink" Target="mailto:lryang@nsc.gov.tw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meera@nchu.edu.tw" TargetMode="External"/><Relationship Id="rId4" Type="http://schemas.openxmlformats.org/officeDocument/2006/relationships/hyperlink" Target="mailto:janetc@nchu.edu.tw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7" Type="http://schemas.openxmlformats.org/officeDocument/2006/relationships/slide" Target="slide1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 txBox="1">
            <a:spLocks/>
          </p:cNvSpPr>
          <p:nvPr/>
        </p:nvSpPr>
        <p:spPr bwMode="auto">
          <a:xfrm>
            <a:off x="4090988" y="1268413"/>
            <a:ext cx="5070475" cy="2160587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zh-TW" sz="1400">
              <a:solidFill>
                <a:srgbClr val="FFFFFF"/>
              </a:solidFill>
              <a:latin typeface="Impact" panose="020B0806030902050204" pitchFamily="34" charset="0"/>
              <a:ea typeface="微軟正黑體" panose="020B0604030504040204" pitchFamily="34" charset="-12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zh-TW" altLang="en-US" sz="2800" b="1">
                <a:solidFill>
                  <a:srgbClr val="FFFFFF"/>
                </a:solidFill>
                <a:latin typeface="Impact" panose="020B0806030902050204" pitchFamily="34" charset="0"/>
                <a:ea typeface="微軟正黑體" panose="020B0604030504040204" pitchFamily="34" charset="-120"/>
              </a:rPr>
              <a:t>科技部人文處</a:t>
            </a:r>
            <a:endParaRPr lang="en-US" altLang="zh-TW" sz="2800" b="1">
              <a:solidFill>
                <a:srgbClr val="FFFFFF"/>
              </a:solidFill>
              <a:latin typeface="Impact" panose="020B0806030902050204" pitchFamily="34" charset="0"/>
              <a:ea typeface="微軟正黑體" panose="020B0604030504040204" pitchFamily="34" charset="-12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zh-TW" altLang="en-US" sz="2800" b="1">
                <a:solidFill>
                  <a:srgbClr val="FFFFFF"/>
                </a:solidFill>
                <a:latin typeface="Impact" panose="020B0806030902050204" pitchFamily="34" charset="0"/>
                <a:ea typeface="微軟正黑體" panose="020B0604030504040204" pitchFamily="34" charset="-120"/>
              </a:rPr>
              <a:t>補助人社研究圖書計畫</a:t>
            </a:r>
            <a:endParaRPr lang="en-US" altLang="zh-TW" sz="2800" b="1">
              <a:solidFill>
                <a:srgbClr val="FFFFFF"/>
              </a:solidFill>
              <a:latin typeface="Impact" panose="020B0806030902050204" pitchFamily="34" charset="0"/>
              <a:ea typeface="微軟正黑體" panose="020B0604030504040204" pitchFamily="34" charset="-12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zh-TW" altLang="en-US" sz="1200" b="1">
              <a:solidFill>
                <a:srgbClr val="FFFFFF"/>
              </a:solidFill>
              <a:latin typeface="Impact" panose="020B0806030902050204" pitchFamily="34" charset="0"/>
              <a:ea typeface="微軟正黑體" panose="020B0604030504040204" pitchFamily="34" charset="-12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rgbClr val="FFFFFF"/>
                </a:solidFill>
                <a:latin typeface="Impact" panose="020B0806030902050204" pitchFamily="34" charset="0"/>
                <a:ea typeface="微軟正黑體" panose="020B0604030504040204" pitchFamily="34" charset="-120"/>
              </a:rPr>
              <a:t>計畫申請說明簡報</a:t>
            </a:r>
            <a:endParaRPr lang="en-US" altLang="zh-TW" sz="4400" b="1">
              <a:solidFill>
                <a:srgbClr val="FFFFFF"/>
              </a:solidFill>
              <a:latin typeface="Impact" panose="020B0806030902050204" pitchFamily="34" charset="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5832475" cy="649287"/>
          </a:xfrm>
        </p:spPr>
        <p:txBody>
          <a:bodyPr/>
          <a:lstStyle/>
          <a:p>
            <a:pPr>
              <a:defRPr/>
            </a:pPr>
            <a:r>
              <a:rPr lang="zh-TW" altLang="en-US" dirty="0" smtClean="0"/>
              <a:t>計畫撰寫注意事項</a:t>
            </a:r>
            <a:r>
              <a:rPr lang="en-US" altLang="zh-TW" dirty="0" smtClean="0"/>
              <a:t>-</a:t>
            </a:r>
            <a:r>
              <a:rPr lang="zh-TW" altLang="en-US" dirty="0" smtClean="0"/>
              <a:t>書單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8313" y="1412875"/>
            <a:ext cx="8351837" cy="4752975"/>
          </a:xfrm>
        </p:spPr>
        <p:txBody>
          <a:bodyPr/>
          <a:lstStyle/>
          <a:p>
            <a:pPr marL="324000">
              <a:spcBef>
                <a:spcPts val="1500"/>
              </a:spcBef>
              <a:defRPr/>
            </a:pPr>
            <a:r>
              <a:rPr>
                <a:solidFill>
                  <a:schemeClr val="tx1"/>
                </a:solidFill>
              </a:rPr>
              <a:t>知己知彼，百戰百勝</a:t>
            </a:r>
            <a:endParaRPr lang="en-US" altLang="zh-TW">
              <a:solidFill>
                <a:schemeClr val="tx1"/>
              </a:solidFill>
            </a:endParaRPr>
          </a:p>
          <a:p>
            <a:pPr lvl="1">
              <a:spcBef>
                <a:spcPts val="1500"/>
              </a:spcBef>
              <a:buClr>
                <a:srgbClr val="00A4DE"/>
              </a:buClr>
              <a:buSzPct val="80000"/>
              <a:buFont typeface="Wingdings" panose="05000000000000000000" pitchFamily="2" charset="2"/>
              <a:buChar char="u"/>
              <a:defRPr/>
            </a:pPr>
            <a:r>
              <a:rPr>
                <a:solidFill>
                  <a:schemeClr val="tx1"/>
                </a:solidFill>
              </a:rPr>
              <a:t>了解過去執行相關主題之研究資源，避免重複</a:t>
            </a:r>
            <a:endParaRPr lang="en-US" altLang="zh-TW">
              <a:solidFill>
                <a:schemeClr val="tx1"/>
              </a:solidFill>
            </a:endParaRPr>
          </a:p>
          <a:p>
            <a:pPr marL="324000">
              <a:spcBef>
                <a:spcPts val="1500"/>
              </a:spcBef>
              <a:defRPr/>
            </a:pPr>
            <a:r>
              <a:rPr>
                <a:solidFill>
                  <a:schemeClr val="tx1"/>
                </a:solidFill>
              </a:rPr>
              <a:t>計畫議題延伸</a:t>
            </a:r>
            <a:endParaRPr lang="en-US" altLang="zh-TW">
              <a:solidFill>
                <a:schemeClr val="tx1"/>
              </a:solidFill>
            </a:endParaRPr>
          </a:p>
          <a:p>
            <a:pPr lvl="1">
              <a:spcBef>
                <a:spcPts val="1500"/>
              </a:spcBef>
              <a:buClr>
                <a:srgbClr val="00B0F0"/>
              </a:buClr>
              <a:buSzPct val="80000"/>
              <a:buFont typeface="Wingdings" panose="05000000000000000000" pitchFamily="2" charset="2"/>
              <a:buChar char="u"/>
              <a:defRPr/>
            </a:pPr>
            <a:r>
              <a:rPr>
                <a:solidFill>
                  <a:schemeClr val="tx1"/>
                </a:solidFill>
              </a:rPr>
              <a:t>自行延伸議題，但須說明關聯性</a:t>
            </a:r>
            <a:endParaRPr lang="en-US" altLang="zh-TW">
              <a:solidFill>
                <a:schemeClr val="tx1"/>
              </a:solidFill>
            </a:endParaRPr>
          </a:p>
          <a:p>
            <a:pPr>
              <a:defRPr/>
            </a:pPr>
            <a:r>
              <a:rPr>
                <a:solidFill>
                  <a:schemeClr val="tx1"/>
                </a:solidFill>
              </a:rPr>
              <a:t>經典、絕版書籍</a:t>
            </a:r>
            <a:endParaRPr lang="en-US" altLang="zh-TW">
              <a:solidFill>
                <a:schemeClr val="tx1"/>
              </a:solidFill>
            </a:endParaRPr>
          </a:p>
          <a:p>
            <a:pPr lvl="1">
              <a:buClr>
                <a:srgbClr val="00B0F0"/>
              </a:buClr>
              <a:buSzPct val="80000"/>
              <a:buFont typeface="Wingdings" panose="05000000000000000000" pitchFamily="2" charset="2"/>
              <a:buChar char="u"/>
              <a:defRPr/>
            </a:pPr>
            <a:r>
              <a:rPr>
                <a:solidFill>
                  <a:schemeClr val="tx1"/>
                </a:solidFill>
              </a:rPr>
              <a:t>仍須考量採購可能性，比例不宜過高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5832475" cy="649287"/>
          </a:xfrm>
        </p:spPr>
        <p:txBody>
          <a:bodyPr/>
          <a:lstStyle/>
          <a:p>
            <a:pPr>
              <a:defRPr/>
            </a:pPr>
            <a:r>
              <a:rPr lang="zh-TW" altLang="en-US" dirty="0" smtClean="0"/>
              <a:t>圖書館協助支援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8313" y="1196975"/>
            <a:ext cx="8351837" cy="4752975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>
                <a:solidFill>
                  <a:schemeClr val="tx1"/>
                </a:solidFill>
              </a:rPr>
              <a:t>徵集書單：</a:t>
            </a:r>
            <a:endParaRPr lang="en-US" altLang="zh-TW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en-US" altLang="zh-TW" sz="100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buFont typeface="Arial" charset="0"/>
              <a:buBlip>
                <a:blip r:embed="rId3"/>
              </a:buBlip>
              <a:defRPr/>
            </a:pPr>
            <a:r>
              <a:rPr>
                <a:solidFill>
                  <a:schemeClr val="tx1"/>
                </a:solidFill>
              </a:rPr>
              <a:t>規劃書目檢索策略：主題關鍵詞、專業學者名單、學術系列套書、出版社</a:t>
            </a:r>
            <a:r>
              <a:rPr lang="en-US" altLang="zh-TW">
                <a:solidFill>
                  <a:schemeClr val="tx1"/>
                </a:solidFill>
              </a:rPr>
              <a:t>…</a:t>
            </a:r>
            <a:r>
              <a:rPr>
                <a:solidFill>
                  <a:schemeClr val="tx1"/>
                </a:solidFill>
              </a:rPr>
              <a:t>等</a:t>
            </a:r>
            <a:endParaRPr lang="en-US" altLang="zh-TW">
              <a:solidFill>
                <a:schemeClr val="tx1"/>
              </a:solidFill>
            </a:endParaRPr>
          </a:p>
          <a:p>
            <a:pPr lvl="1">
              <a:buFont typeface="Arial" charset="0"/>
              <a:buBlip>
                <a:blip r:embed="rId3"/>
              </a:buBlip>
              <a:defRPr/>
            </a:pPr>
            <a:r>
              <a:rPr>
                <a:solidFill>
                  <a:schemeClr val="tx1"/>
                </a:solidFill>
              </a:rPr>
              <a:t>選定標竿圖書館：提出該領域中具指標性大學</a:t>
            </a:r>
            <a:endParaRPr lang="en-US" altLang="zh-TW">
              <a:solidFill>
                <a:schemeClr val="tx1"/>
              </a:solidFill>
            </a:endParaRPr>
          </a:p>
          <a:p>
            <a:pPr lvl="1">
              <a:buFont typeface="Arial" charset="0"/>
              <a:buBlip>
                <a:blip r:embed="rId3"/>
              </a:buBlip>
              <a:defRPr/>
            </a:pPr>
            <a:r>
              <a:rPr>
                <a:solidFill>
                  <a:schemeClr val="tx1"/>
                </a:solidFill>
              </a:rPr>
              <a:t>檢索書目工具：</a:t>
            </a:r>
            <a:r>
              <a:rPr lang="en-US" altLang="zh-TW">
                <a:solidFill>
                  <a:schemeClr val="tx1"/>
                </a:solidFill>
              </a:rPr>
              <a:t>OCLC </a:t>
            </a:r>
            <a:r>
              <a:rPr lang="en-US" altLang="zh-TW" err="1">
                <a:solidFill>
                  <a:schemeClr val="tx1"/>
                </a:solidFill>
              </a:rPr>
              <a:t>Connexion</a:t>
            </a:r>
            <a:r>
              <a:rPr>
                <a:solidFill>
                  <a:schemeClr val="tx1"/>
                </a:solidFill>
              </a:rPr>
              <a:t> </a:t>
            </a:r>
            <a:r>
              <a:rPr lang="en-US" altLang="zh-TW">
                <a:solidFill>
                  <a:schemeClr val="tx1"/>
                </a:solidFill>
              </a:rPr>
              <a:t>&amp; EndNote</a:t>
            </a:r>
          </a:p>
          <a:p>
            <a:pPr marL="457200" lvl="1" indent="0">
              <a:buFont typeface="Arial" charset="0"/>
              <a:buNone/>
              <a:defRPr/>
            </a:pPr>
            <a:endParaRPr lang="en-US" altLang="zh-TW" sz="100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>
                <a:solidFill>
                  <a:schemeClr val="tx1"/>
                </a:solidFill>
              </a:rPr>
              <a:t>複本查核</a:t>
            </a:r>
            <a:r>
              <a:rPr lang="en-US" altLang="zh-TW">
                <a:solidFill>
                  <a:schemeClr val="tx1"/>
                </a:solidFill>
              </a:rPr>
              <a:t>&amp;</a:t>
            </a:r>
            <a:r>
              <a:rPr>
                <a:solidFill>
                  <a:schemeClr val="tx1"/>
                </a:solidFill>
              </a:rPr>
              <a:t>估價</a:t>
            </a:r>
            <a:endParaRPr lang="en-US" altLang="zh-TW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buFont typeface="Arial" charset="0"/>
              <a:buBlip>
                <a:blip r:embed="rId3"/>
              </a:buBlip>
              <a:defRPr/>
            </a:pPr>
            <a:r>
              <a:rPr>
                <a:solidFill>
                  <a:schemeClr val="tx1"/>
                </a:solidFill>
              </a:rPr>
              <a:t>館內複本查核：剔除館內館藏複本</a:t>
            </a:r>
            <a:endParaRPr lang="en-US" altLang="zh-TW">
              <a:solidFill>
                <a:schemeClr val="tx1"/>
              </a:solidFill>
            </a:endParaRPr>
          </a:p>
          <a:p>
            <a:pPr lvl="1">
              <a:buFont typeface="Arial" charset="0"/>
              <a:buBlip>
                <a:blip r:embed="rId3"/>
              </a:buBlip>
              <a:defRPr/>
            </a:pPr>
            <a:r>
              <a:rPr>
                <a:solidFill>
                  <a:schemeClr val="tx1"/>
                </a:solidFill>
              </a:rPr>
              <a:t>國內複本比對：複本比率</a:t>
            </a:r>
            <a:r>
              <a:rPr>
                <a:solidFill>
                  <a:srgbClr val="FF0000"/>
                </a:solidFill>
              </a:rPr>
              <a:t>不得高於</a:t>
            </a:r>
            <a:r>
              <a:rPr lang="en-US" altLang="zh-TW">
                <a:solidFill>
                  <a:srgbClr val="FF0000"/>
                </a:solidFill>
              </a:rPr>
              <a:t>30%</a:t>
            </a:r>
          </a:p>
          <a:p>
            <a:pPr marL="457200" lvl="1" indent="0">
              <a:buFont typeface="Arial" charset="0"/>
              <a:buNone/>
              <a:defRPr/>
            </a:pPr>
            <a:endParaRPr lang="en-US" altLang="zh-TW" sz="1000">
              <a:solidFill>
                <a:schemeClr val="tx1"/>
              </a:solidFill>
            </a:endParaRPr>
          </a:p>
          <a:p>
            <a:pPr>
              <a:defRPr/>
            </a:pPr>
            <a:r>
              <a:rPr>
                <a:solidFill>
                  <a:schemeClr val="tx1"/>
                </a:solidFill>
              </a:rPr>
              <a:t>計畫書中與圖書館相關的論述</a:t>
            </a:r>
            <a:endParaRPr lang="en-US" altLang="zh-TW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5832475" cy="649287"/>
          </a:xfrm>
        </p:spPr>
        <p:txBody>
          <a:bodyPr/>
          <a:lstStyle/>
          <a:p>
            <a:pPr>
              <a:defRPr/>
            </a:pPr>
            <a:r>
              <a:rPr lang="zh-TW" altLang="en-US" dirty="0" smtClean="0"/>
              <a:t>相關連結</a:t>
            </a:r>
            <a:endParaRPr lang="zh-TW" altLang="en-US" sz="2200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8313" y="1412875"/>
            <a:ext cx="8351837" cy="4752975"/>
          </a:xfrm>
        </p:spPr>
        <p:txBody>
          <a:bodyPr/>
          <a:lstStyle/>
          <a:p>
            <a:pPr>
              <a:spcBef>
                <a:spcPts val="1500"/>
              </a:spcBef>
              <a:defRPr/>
            </a:pPr>
            <a:r>
              <a:rPr>
                <a:hlinkClick r:id="rId3"/>
              </a:rPr>
              <a:t>計畫公告</a:t>
            </a:r>
            <a:r>
              <a:rPr/>
              <a:t> </a:t>
            </a:r>
            <a:endParaRPr lang="en-US"/>
          </a:p>
          <a:p>
            <a:pPr>
              <a:spcBef>
                <a:spcPts val="1500"/>
              </a:spcBef>
              <a:defRPr/>
            </a:pPr>
            <a:r>
              <a:rPr>
                <a:hlinkClick r:id="rId4"/>
              </a:rPr>
              <a:t>作業要點</a:t>
            </a:r>
            <a:r>
              <a:rPr/>
              <a:t> </a:t>
            </a:r>
            <a:endParaRPr lang="en-US"/>
          </a:p>
          <a:p>
            <a:pPr>
              <a:spcBef>
                <a:spcPts val="1500"/>
              </a:spcBef>
              <a:defRPr/>
            </a:pPr>
            <a:r>
              <a:rPr>
                <a:hlinkClick r:id="rId5"/>
              </a:rPr>
              <a:t>圖書目錄範例</a:t>
            </a:r>
            <a:r>
              <a:rPr/>
              <a:t> </a:t>
            </a:r>
            <a:endParaRPr lang="en-US"/>
          </a:p>
          <a:p>
            <a:pPr>
              <a:spcBef>
                <a:spcPts val="1500"/>
              </a:spcBef>
              <a:defRPr/>
            </a:pPr>
            <a:r>
              <a:rPr>
                <a:hlinkClick r:id="rId6"/>
              </a:rPr>
              <a:t>成功案例經驗分享</a:t>
            </a:r>
            <a:endParaRPr lang="en-US" altLang="zh-TW" sz="1200"/>
          </a:p>
          <a:p>
            <a:pPr>
              <a:spcBef>
                <a:spcPts val="1500"/>
              </a:spcBef>
              <a:defRPr/>
            </a:pPr>
            <a:r>
              <a:rPr lang="en-US" altLang="zh-TW">
                <a:hlinkClick r:id="rId7"/>
              </a:rPr>
              <a:t>102-106</a:t>
            </a:r>
            <a:r>
              <a:rPr>
                <a:hlinkClick r:id="rId7"/>
              </a:rPr>
              <a:t>年主題規劃報告</a:t>
            </a:r>
            <a:endParaRPr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5832475" cy="649287"/>
          </a:xfrm>
        </p:spPr>
        <p:txBody>
          <a:bodyPr/>
          <a:lstStyle/>
          <a:p>
            <a:pPr>
              <a:defRPr/>
            </a:pPr>
            <a:r>
              <a:rPr lang="zh-TW" altLang="en-US" dirty="0" smtClean="0"/>
              <a:t>業務聯絡窗口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sz="half" idx="1"/>
          </p:nvPr>
        </p:nvGraphicFramePr>
        <p:xfrm>
          <a:off x="276225" y="1916113"/>
          <a:ext cx="8639175" cy="2713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7714"/>
                <a:gridCol w="1871491"/>
                <a:gridCol w="1943987"/>
                <a:gridCol w="2735982"/>
              </a:tblGrid>
              <a:tr h="39628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業務內容</a:t>
                      </a:r>
                      <a:endParaRPr lang="zh-TW" altLang="en-US" sz="2000" dirty="0"/>
                    </a:p>
                  </a:txBody>
                  <a:tcPr marL="91429" marR="91429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單位</a:t>
                      </a:r>
                      <a:endParaRPr lang="zh-TW" altLang="en-US" sz="2000" dirty="0"/>
                    </a:p>
                  </a:txBody>
                  <a:tcPr marL="91429" marR="91429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聯絡人</a:t>
                      </a:r>
                      <a:endParaRPr lang="zh-TW" altLang="en-US" sz="2000" dirty="0"/>
                    </a:p>
                  </a:txBody>
                  <a:tcPr marL="91429" marR="91429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連絡資訊</a:t>
                      </a:r>
                      <a:endParaRPr lang="zh-TW" altLang="en-US" sz="2000" dirty="0"/>
                    </a:p>
                  </a:txBody>
                  <a:tcPr marL="91429" marR="91429" marT="45725" marB="45725"/>
                </a:tc>
              </a:tr>
              <a:tr h="579188">
                <a:tc>
                  <a:txBody>
                    <a:bodyPr/>
                    <a:lstStyle/>
                    <a:p>
                      <a:r>
                        <a:rPr lang="zh-TW" altLang="en-US" sz="1600" dirty="0" smtClean="0"/>
                        <a:t>若對計畫內容有任何問題</a:t>
                      </a:r>
                      <a:endParaRPr lang="zh-TW" altLang="en-US" sz="1600" dirty="0"/>
                    </a:p>
                  </a:txBody>
                  <a:tcPr marL="91429" marR="91429" marT="45725" marB="45725"/>
                </a:tc>
                <a:tc>
                  <a:txBody>
                    <a:bodyPr/>
                    <a:lstStyle/>
                    <a:p>
                      <a:r>
                        <a:rPr lang="zh-TW" altLang="en-US" sz="1600" dirty="0" smtClean="0"/>
                        <a:t>科技部人文處</a:t>
                      </a:r>
                      <a:endParaRPr lang="zh-TW" altLang="en-US" sz="1600" dirty="0"/>
                    </a:p>
                  </a:txBody>
                  <a:tcPr marL="91429" marR="91429" marT="45725" marB="4572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 smtClean="0"/>
                        <a:t>楊李榮 副研究員</a:t>
                      </a:r>
                    </a:p>
                  </a:txBody>
                  <a:tcPr marL="91429" marR="91429" marT="45725" marB="45725"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/>
                        <a:t>Tel:(02)27377549</a:t>
                      </a:r>
                    </a:p>
                    <a:p>
                      <a:r>
                        <a:rPr lang="en-US" altLang="zh-TW" sz="1600" dirty="0" smtClean="0"/>
                        <a:t>E-mail:</a:t>
                      </a:r>
                      <a:r>
                        <a:rPr lang="en-US" altLang="zh-TW" sz="1600" baseline="0" dirty="0" smtClean="0"/>
                        <a:t> </a:t>
                      </a:r>
                      <a:r>
                        <a:rPr lang="en-US" altLang="zh-TW" sz="1600" dirty="0" smtClean="0">
                          <a:hlinkClick r:id="rId2"/>
                        </a:rPr>
                        <a:t>lryang@nsc.gov.tw</a:t>
                      </a:r>
                      <a:r>
                        <a:rPr lang="en-US" altLang="zh-TW" sz="1600" dirty="0" smtClean="0"/>
                        <a:t>  </a:t>
                      </a:r>
                      <a:endParaRPr lang="zh-TW" altLang="en-US" sz="1600" dirty="0"/>
                    </a:p>
                  </a:txBody>
                  <a:tcPr marL="91429" marR="91429" marT="45725" marB="45725"/>
                </a:tc>
              </a:tr>
              <a:tr h="579188">
                <a:tc>
                  <a:txBody>
                    <a:bodyPr/>
                    <a:lstStyle/>
                    <a:p>
                      <a:r>
                        <a:rPr lang="zh-TW" altLang="en-US" sz="1600" dirty="0" smtClean="0"/>
                        <a:t>若對計畫申請有任何問題</a:t>
                      </a:r>
                      <a:endParaRPr lang="zh-TW" altLang="en-US" sz="1600" dirty="0"/>
                    </a:p>
                  </a:txBody>
                  <a:tcPr marL="91429" marR="91429" marT="45725" marB="45725"/>
                </a:tc>
                <a:tc>
                  <a:txBody>
                    <a:bodyPr/>
                    <a:lstStyle/>
                    <a:p>
                      <a:r>
                        <a:rPr lang="zh-TW" altLang="en-US" sz="1600" dirty="0" smtClean="0"/>
                        <a:t>研發處計畫業務組</a:t>
                      </a:r>
                      <a:endParaRPr lang="zh-TW" altLang="en-US" sz="1600" dirty="0"/>
                    </a:p>
                  </a:txBody>
                  <a:tcPr marL="91429" marR="91429" marT="45725" marB="45725"/>
                </a:tc>
                <a:tc>
                  <a:txBody>
                    <a:bodyPr/>
                    <a:lstStyle/>
                    <a:p>
                      <a:r>
                        <a:rPr lang="zh-TW" altLang="en-US" sz="1600" dirty="0" smtClean="0"/>
                        <a:t>張譯云 小姐</a:t>
                      </a:r>
                      <a:endParaRPr lang="zh-TW" altLang="en-US" sz="1600" dirty="0"/>
                    </a:p>
                  </a:txBody>
                  <a:tcPr marL="91429" marR="91429" marT="45725" marB="45725"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/>
                        <a:t>Tel:</a:t>
                      </a:r>
                      <a:r>
                        <a:rPr lang="zh-TW" altLang="en-US" sz="1600" dirty="0" smtClean="0"/>
                        <a:t>校內分機</a:t>
                      </a:r>
                      <a:r>
                        <a:rPr lang="en-US" altLang="zh-TW" sz="1600" dirty="0" smtClean="0"/>
                        <a:t>205</a:t>
                      </a:r>
                      <a:r>
                        <a:rPr lang="zh-TW" altLang="en-US" sz="1600" dirty="0" smtClean="0"/>
                        <a:t>轉</a:t>
                      </a:r>
                      <a:r>
                        <a:rPr lang="en-US" altLang="zh-TW" sz="1600" dirty="0" smtClean="0"/>
                        <a:t>704 </a:t>
                      </a:r>
                    </a:p>
                    <a:p>
                      <a:r>
                        <a:rPr lang="en-US" altLang="zh-TW" sz="1600" dirty="0" smtClean="0"/>
                        <a:t>E-mail: </a:t>
                      </a:r>
                      <a:r>
                        <a:rPr lang="en-US" altLang="zh-TW" sz="1200" dirty="0" smtClean="0">
                          <a:hlinkClick r:id="rId3"/>
                        </a:rPr>
                        <a:t>changhc@dragon.nchu.edu.tw</a:t>
                      </a:r>
                      <a:endParaRPr lang="zh-TW" altLang="en-US" sz="1200" dirty="0"/>
                    </a:p>
                  </a:txBody>
                  <a:tcPr marL="91429" marR="91429" marT="45725" marB="45725"/>
                </a:tc>
              </a:tr>
              <a:tr h="5791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 smtClean="0"/>
                        <a:t>圖書館協助</a:t>
                      </a:r>
                      <a:r>
                        <a:rPr lang="en-US" altLang="zh-TW" sz="1600" dirty="0" smtClean="0"/>
                        <a:t>-</a:t>
                      </a:r>
                      <a:r>
                        <a:rPr lang="zh-TW" altLang="en-US" sz="1600" dirty="0" smtClean="0"/>
                        <a:t>撰寫計畫</a:t>
                      </a:r>
                    </a:p>
                  </a:txBody>
                  <a:tcPr marL="91429" marR="91429" marT="45725" marB="4572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 smtClean="0"/>
                        <a:t>圖書館採編組</a:t>
                      </a:r>
                    </a:p>
                  </a:txBody>
                  <a:tcPr marL="91429" marR="91429" marT="45725" marB="45725"/>
                </a:tc>
                <a:tc>
                  <a:txBody>
                    <a:bodyPr/>
                    <a:lstStyle/>
                    <a:p>
                      <a:r>
                        <a:rPr lang="zh-TW" altLang="en-US" sz="1600" dirty="0" smtClean="0"/>
                        <a:t>鐘杏芬 小姐</a:t>
                      </a:r>
                      <a:endParaRPr lang="zh-TW" altLang="en-US" sz="1600" dirty="0"/>
                    </a:p>
                  </a:txBody>
                  <a:tcPr marL="91429" marR="91429" marT="45725" marB="45725"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/>
                        <a:t>Tel:</a:t>
                      </a:r>
                      <a:r>
                        <a:rPr lang="zh-TW" altLang="en-US" sz="1600" dirty="0" smtClean="0"/>
                        <a:t>校內分機</a:t>
                      </a:r>
                      <a:r>
                        <a:rPr lang="en-US" altLang="zh-TW" sz="1600" dirty="0" smtClean="0"/>
                        <a:t>290</a:t>
                      </a:r>
                      <a:r>
                        <a:rPr lang="zh-TW" altLang="en-US" sz="1600" dirty="0" smtClean="0"/>
                        <a:t>轉</a:t>
                      </a:r>
                      <a:r>
                        <a:rPr lang="en-US" altLang="zh-TW" sz="1600" dirty="0" smtClean="0"/>
                        <a:t>121</a:t>
                      </a:r>
                    </a:p>
                    <a:p>
                      <a:r>
                        <a:rPr lang="en-US" altLang="zh-TW" sz="1600" dirty="0" smtClean="0"/>
                        <a:t>E-mail:</a:t>
                      </a:r>
                      <a:r>
                        <a:rPr lang="zh-TW" altLang="en-US" sz="1600" dirty="0" smtClean="0"/>
                        <a:t> </a:t>
                      </a:r>
                      <a:r>
                        <a:rPr lang="en-US" altLang="zh-TW" sz="1600" dirty="0" smtClean="0">
                          <a:hlinkClick r:id="rId4"/>
                        </a:rPr>
                        <a:t>janetc@nchu.edu.tw</a:t>
                      </a:r>
                      <a:endParaRPr lang="zh-TW" altLang="en-US" sz="1600" dirty="0"/>
                    </a:p>
                  </a:txBody>
                  <a:tcPr marL="91429" marR="91429" marT="45725" marB="45725"/>
                </a:tc>
              </a:tr>
              <a:tr h="579188">
                <a:tc>
                  <a:txBody>
                    <a:bodyPr/>
                    <a:lstStyle/>
                    <a:p>
                      <a:r>
                        <a:rPr lang="zh-TW" altLang="en-US" sz="1600" dirty="0" smtClean="0"/>
                        <a:t>圖書館協助</a:t>
                      </a:r>
                      <a:r>
                        <a:rPr lang="en-US" altLang="zh-TW" sz="1600" dirty="0" smtClean="0"/>
                        <a:t>-</a:t>
                      </a:r>
                      <a:r>
                        <a:rPr lang="zh-TW" altLang="en-US" sz="1600" dirty="0" smtClean="0"/>
                        <a:t>徵集書單</a:t>
                      </a:r>
                      <a:endParaRPr lang="zh-TW" altLang="en-US" sz="1600" dirty="0"/>
                    </a:p>
                  </a:txBody>
                  <a:tcPr marL="91429" marR="91429" marT="45725" marB="45725"/>
                </a:tc>
                <a:tc>
                  <a:txBody>
                    <a:bodyPr/>
                    <a:lstStyle/>
                    <a:p>
                      <a:r>
                        <a:rPr lang="zh-TW" altLang="en-US" sz="1600" dirty="0" smtClean="0"/>
                        <a:t>圖書館採編組</a:t>
                      </a:r>
                      <a:endParaRPr lang="zh-TW" altLang="en-US" sz="1600" dirty="0"/>
                    </a:p>
                  </a:txBody>
                  <a:tcPr marL="91429" marR="91429" marT="45725" marB="45725"/>
                </a:tc>
                <a:tc>
                  <a:txBody>
                    <a:bodyPr/>
                    <a:lstStyle/>
                    <a:p>
                      <a:r>
                        <a:rPr lang="zh-TW" altLang="en-US" sz="1600" dirty="0" smtClean="0"/>
                        <a:t>陳佳琪 小姐</a:t>
                      </a:r>
                      <a:endParaRPr lang="zh-TW" altLang="en-US" sz="1600" dirty="0"/>
                    </a:p>
                  </a:txBody>
                  <a:tcPr marL="91429" marR="91429" marT="45725" marB="45725"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/>
                        <a:t>Tel:</a:t>
                      </a:r>
                      <a:r>
                        <a:rPr lang="zh-TW" altLang="en-US" sz="1600" dirty="0" smtClean="0"/>
                        <a:t>校內分機</a:t>
                      </a:r>
                      <a:r>
                        <a:rPr lang="en-US" altLang="zh-TW" sz="1600" dirty="0" smtClean="0"/>
                        <a:t>290</a:t>
                      </a:r>
                      <a:r>
                        <a:rPr lang="zh-TW" altLang="en-US" sz="1600" dirty="0" smtClean="0"/>
                        <a:t>轉</a:t>
                      </a:r>
                      <a:r>
                        <a:rPr lang="en-US" altLang="zh-TW" sz="1600" dirty="0" smtClean="0"/>
                        <a:t>122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 smtClean="0"/>
                        <a:t>E-mail:</a:t>
                      </a:r>
                      <a:r>
                        <a:rPr lang="zh-TW" altLang="en-US" sz="1600" dirty="0" smtClean="0"/>
                        <a:t> </a:t>
                      </a:r>
                      <a:r>
                        <a:rPr lang="en-US" altLang="zh-TW" sz="1600" u="sng" dirty="0" smtClean="0">
                          <a:solidFill>
                            <a:srgbClr val="0000FF"/>
                          </a:solidFill>
                        </a:rPr>
                        <a:t>akino</a:t>
                      </a:r>
                      <a:r>
                        <a:rPr lang="en-US" altLang="zh-TW" sz="1600" u="sng" dirty="0" smtClean="0">
                          <a:solidFill>
                            <a:srgbClr val="0000FF"/>
                          </a:solidFill>
                          <a:hlinkClick r:id="rId5"/>
                        </a:rPr>
                        <a:t>@nchu.edu.t</a:t>
                      </a:r>
                      <a:r>
                        <a:rPr lang="en-US" altLang="zh-TW" sz="1600" dirty="0" smtClean="0">
                          <a:hlinkClick r:id="rId5"/>
                        </a:rPr>
                        <a:t>w</a:t>
                      </a:r>
                      <a:endParaRPr lang="en-US" altLang="zh-TW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25" marB="4572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5832475" cy="649287"/>
          </a:xfrm>
        </p:spPr>
        <p:txBody>
          <a:bodyPr/>
          <a:lstStyle/>
          <a:p>
            <a:pPr>
              <a:defRPr/>
            </a:pPr>
            <a:r>
              <a:rPr lang="zh-TW" altLang="en-US" dirty="0" smtClean="0"/>
              <a:t>計畫源起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8313" y="1989138"/>
            <a:ext cx="8351837" cy="4752975"/>
          </a:xfrm>
        </p:spPr>
        <p:txBody>
          <a:bodyPr/>
          <a:lstStyle/>
          <a:p>
            <a:pPr>
              <a:lnSpc>
                <a:spcPts val="4400"/>
              </a:lnSpc>
              <a:spcBef>
                <a:spcPts val="1200"/>
              </a:spcBef>
              <a:defRPr/>
            </a:pPr>
            <a:r>
              <a:rPr>
                <a:solidFill>
                  <a:schemeClr val="tx1"/>
                </a:solidFill>
              </a:rPr>
              <a:t>為充實國內人文及社會科學研究圖書資源</a:t>
            </a:r>
            <a:endParaRPr lang="en-US">
              <a:solidFill>
                <a:schemeClr val="tx1"/>
              </a:solidFill>
            </a:endParaRPr>
          </a:p>
          <a:p>
            <a:pPr>
              <a:lnSpc>
                <a:spcPts val="4400"/>
              </a:lnSpc>
              <a:spcBef>
                <a:spcPts val="1200"/>
              </a:spcBef>
              <a:defRPr/>
            </a:pPr>
            <a:r>
              <a:rPr>
                <a:solidFill>
                  <a:schemeClr val="tx1"/>
                </a:solidFill>
              </a:rPr>
              <a:t>協助相關學院或系所建立有特色之研究圖書典藏</a:t>
            </a:r>
            <a:endParaRPr lang="en-US">
              <a:solidFill>
                <a:schemeClr val="tx1"/>
              </a:solidFill>
            </a:endParaRPr>
          </a:p>
          <a:p>
            <a:pPr>
              <a:lnSpc>
                <a:spcPts val="4400"/>
              </a:lnSpc>
              <a:spcBef>
                <a:spcPts val="1200"/>
              </a:spcBef>
              <a:defRPr/>
            </a:pPr>
            <a:r>
              <a:rPr>
                <a:solidFill>
                  <a:schemeClr val="tx1"/>
                </a:solidFill>
              </a:rPr>
              <a:t>有助於碩博士生之培育，研究與資源緊密結合</a:t>
            </a:r>
            <a:endParaRPr lang="en-US">
              <a:solidFill>
                <a:schemeClr val="tx1"/>
              </a:solidFill>
            </a:endParaRPr>
          </a:p>
          <a:p>
            <a:pPr>
              <a:lnSpc>
                <a:spcPts val="4400"/>
              </a:lnSpc>
              <a:spcBef>
                <a:spcPts val="1200"/>
              </a:spcBef>
              <a:defRPr/>
            </a:pPr>
            <a:r>
              <a:rPr>
                <a:solidFill>
                  <a:schemeClr val="tx1"/>
                </a:solidFill>
              </a:rPr>
              <a:t>促進國內人社學術研究之長遠發展與整體效益</a:t>
            </a:r>
            <a:endParaRPr lang="en-US" altLang="zh-TW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  <a:defRPr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5832475" cy="649287"/>
          </a:xfrm>
        </p:spPr>
        <p:txBody>
          <a:bodyPr/>
          <a:lstStyle/>
          <a:p>
            <a:pPr>
              <a:defRPr/>
            </a:pPr>
            <a:r>
              <a:rPr lang="zh-TW" altLang="en-US" dirty="0" smtClean="0"/>
              <a:t>本校</a:t>
            </a:r>
            <a:r>
              <a:rPr lang="en-US" altLang="zh-TW" dirty="0" smtClean="0"/>
              <a:t>96-105</a:t>
            </a:r>
            <a:r>
              <a:rPr lang="zh-TW" altLang="en-US" dirty="0" smtClean="0"/>
              <a:t>年申請通過計畫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8313" y="1412875"/>
            <a:ext cx="8351837" cy="4752975"/>
          </a:xfrm>
        </p:spPr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7172" name="Picture 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2214563"/>
            <a:ext cx="808672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5832475" cy="649287"/>
          </a:xfrm>
        </p:spPr>
        <p:txBody>
          <a:bodyPr/>
          <a:lstStyle/>
          <a:p>
            <a:pPr>
              <a:defRPr/>
            </a:pPr>
            <a:r>
              <a:rPr lang="zh-TW" altLang="en-US" dirty="0" smtClean="0"/>
              <a:t>作業要點摘要 </a:t>
            </a:r>
            <a:r>
              <a:rPr lang="en-US" altLang="zh-TW" dirty="0" smtClean="0"/>
              <a:t>(</a:t>
            </a:r>
            <a:r>
              <a:rPr lang="en-US" altLang="zh-TW" dirty="0"/>
              <a:t>I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8313" y="1412875"/>
            <a:ext cx="8351837" cy="4752975"/>
          </a:xfrm>
        </p:spPr>
        <p:txBody>
          <a:bodyPr/>
          <a:lstStyle/>
          <a:p>
            <a:pPr>
              <a:lnSpc>
                <a:spcPts val="4800"/>
              </a:lnSpc>
              <a:defRPr/>
            </a:pPr>
            <a:r>
              <a:rPr b="1">
                <a:solidFill>
                  <a:schemeClr val="tx1"/>
                </a:solidFill>
              </a:rPr>
              <a:t>計畫主持人</a:t>
            </a:r>
            <a:r>
              <a:rPr altLang="zh-TW" b="1">
                <a:solidFill>
                  <a:schemeClr val="tx1"/>
                </a:solidFill>
              </a:rPr>
              <a:t>須曾主持過</a:t>
            </a:r>
            <a:r>
              <a:rPr b="1">
                <a:solidFill>
                  <a:schemeClr val="tx1"/>
                </a:solidFill>
              </a:rPr>
              <a:t>科技部</a:t>
            </a:r>
            <a:r>
              <a:rPr altLang="zh-TW" b="1">
                <a:solidFill>
                  <a:schemeClr val="tx1"/>
                </a:solidFill>
              </a:rPr>
              <a:t>專題研究計畫</a:t>
            </a:r>
          </a:p>
          <a:p>
            <a:pPr>
              <a:lnSpc>
                <a:spcPts val="4800"/>
              </a:lnSpc>
              <a:defRPr/>
            </a:pPr>
            <a:r>
              <a:rPr>
                <a:solidFill>
                  <a:schemeClr val="tx1"/>
                </a:solidFill>
              </a:rPr>
              <a:t>計畫內容應就</a:t>
            </a:r>
            <a:r>
              <a:rPr b="1" u="sng">
                <a:solidFill>
                  <a:srgbClr val="0000FF"/>
                </a:solidFill>
                <a:hlinkClick r:id="" action="ppaction://noaction"/>
              </a:rPr>
              <a:t>審查重點</a:t>
            </a:r>
            <a:r>
              <a:rPr>
                <a:solidFill>
                  <a:schemeClr val="tx1"/>
                </a:solidFill>
              </a:rPr>
              <a:t>逐項填寫</a:t>
            </a:r>
            <a:endParaRPr lang="en-US" altLang="zh-TW">
              <a:solidFill>
                <a:schemeClr val="tx1"/>
              </a:solidFill>
            </a:endParaRPr>
          </a:p>
          <a:p>
            <a:pPr>
              <a:lnSpc>
                <a:spcPts val="4800"/>
              </a:lnSpc>
              <a:defRPr/>
            </a:pPr>
            <a:r>
              <a:rPr>
                <a:solidFill>
                  <a:schemeClr val="tx1"/>
                </a:solidFill>
              </a:rPr>
              <a:t>成立</a:t>
            </a:r>
            <a:r>
              <a:rPr b="1">
                <a:solidFill>
                  <a:srgbClr val="0000FF"/>
                </a:solidFill>
              </a:rPr>
              <a:t>圖書典藏規劃委員會</a:t>
            </a:r>
            <a:endParaRPr lang="en-US" altLang="zh-TW" b="1">
              <a:solidFill>
                <a:srgbClr val="0000FF"/>
              </a:solidFill>
            </a:endParaRPr>
          </a:p>
          <a:p>
            <a:pPr>
              <a:lnSpc>
                <a:spcPts val="4800"/>
              </a:lnSpc>
              <a:defRPr/>
            </a:pPr>
            <a:r>
              <a:rPr>
                <a:solidFill>
                  <a:schemeClr val="tx1"/>
                </a:solidFill>
              </a:rPr>
              <a:t>請將圖書館館長列為</a:t>
            </a:r>
            <a:r>
              <a:rPr b="1">
                <a:solidFill>
                  <a:schemeClr val="tx1"/>
                </a:solidFill>
              </a:rPr>
              <a:t>共同主持人</a:t>
            </a:r>
            <a:endParaRPr lang="en-US" altLang="zh-TW" b="1">
              <a:solidFill>
                <a:schemeClr val="tx1"/>
              </a:solidFill>
            </a:endParaRPr>
          </a:p>
          <a:p>
            <a:pPr>
              <a:lnSpc>
                <a:spcPts val="4800"/>
              </a:lnSpc>
              <a:defRPr/>
            </a:pPr>
            <a:r>
              <a:rPr>
                <a:solidFill>
                  <a:schemeClr val="tx1"/>
                </a:solidFill>
              </a:rPr>
              <a:t>可規劃</a:t>
            </a:r>
            <a:r>
              <a:rPr lang="en-US" altLang="zh-TW">
                <a:solidFill>
                  <a:schemeClr val="tx1"/>
                </a:solidFill>
              </a:rPr>
              <a:t>1</a:t>
            </a:r>
            <a:r>
              <a:rPr>
                <a:solidFill>
                  <a:schemeClr val="tx1"/>
                </a:solidFill>
              </a:rPr>
              <a:t>年期或多年期</a:t>
            </a:r>
            <a:r>
              <a:rPr lang="en-US" altLang="zh-TW">
                <a:solidFill>
                  <a:schemeClr val="tx1"/>
                </a:solidFill>
              </a:rPr>
              <a:t>(</a:t>
            </a:r>
            <a:r>
              <a:rPr>
                <a:solidFill>
                  <a:schemeClr val="tx1"/>
                </a:solidFill>
              </a:rPr>
              <a:t>至多</a:t>
            </a:r>
            <a:r>
              <a:rPr lang="en-US" altLang="zh-TW">
                <a:solidFill>
                  <a:schemeClr val="tx1"/>
                </a:solidFill>
              </a:rPr>
              <a:t>3</a:t>
            </a:r>
            <a:r>
              <a:rPr>
                <a:solidFill>
                  <a:schemeClr val="tx1"/>
                </a:solidFill>
              </a:rPr>
              <a:t>年</a:t>
            </a:r>
            <a:r>
              <a:rPr lang="en-US" altLang="zh-TW">
                <a:solidFill>
                  <a:schemeClr val="tx1"/>
                </a:solidFill>
              </a:rPr>
              <a:t>)</a:t>
            </a:r>
          </a:p>
          <a:p>
            <a:pPr>
              <a:lnSpc>
                <a:spcPts val="4800"/>
              </a:lnSpc>
              <a:defRPr/>
            </a:pPr>
            <a:r>
              <a:rPr>
                <a:solidFill>
                  <a:schemeClr val="tx1"/>
                </a:solidFill>
              </a:rPr>
              <a:t>每一議題</a:t>
            </a:r>
            <a:r>
              <a:rPr b="1">
                <a:solidFill>
                  <a:srgbClr val="0000FF"/>
                </a:solidFill>
              </a:rPr>
              <a:t>每年補助經費以新台幣</a:t>
            </a:r>
            <a:r>
              <a:rPr lang="en-US" altLang="zh-TW" b="1">
                <a:solidFill>
                  <a:srgbClr val="0000FF"/>
                </a:solidFill>
              </a:rPr>
              <a:t>300</a:t>
            </a:r>
            <a:r>
              <a:rPr b="1">
                <a:solidFill>
                  <a:srgbClr val="0000FF"/>
                </a:solidFill>
              </a:rPr>
              <a:t>萬元</a:t>
            </a:r>
            <a:r>
              <a:rPr>
                <a:solidFill>
                  <a:schemeClr val="tx1"/>
                </a:solidFill>
              </a:rPr>
              <a:t>為上限</a:t>
            </a:r>
            <a:endParaRPr lang="en-US" altLang="zh-TW">
              <a:solidFill>
                <a:schemeClr val="tx1"/>
              </a:solidFill>
            </a:endParaRPr>
          </a:p>
          <a:p>
            <a:pPr>
              <a:lnSpc>
                <a:spcPts val="4800"/>
              </a:lnSpc>
              <a:defRPr/>
            </a:pPr>
            <a:endParaRPr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5832475" cy="649287"/>
          </a:xfrm>
        </p:spPr>
        <p:txBody>
          <a:bodyPr/>
          <a:lstStyle/>
          <a:p>
            <a:pPr>
              <a:defRPr/>
            </a:pPr>
            <a:r>
              <a:rPr lang="zh-TW" altLang="en-US" dirty="0"/>
              <a:t>作業要點摘要 </a:t>
            </a:r>
            <a:r>
              <a:rPr lang="en-US" altLang="zh-TW" dirty="0"/>
              <a:t>(</a:t>
            </a:r>
            <a:r>
              <a:rPr lang="en-US" altLang="zh-TW" dirty="0" smtClean="0"/>
              <a:t>II)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8313" y="981075"/>
            <a:ext cx="8351837" cy="5400675"/>
          </a:xfrm>
        </p:spPr>
        <p:txBody>
          <a:bodyPr/>
          <a:lstStyle/>
          <a:p>
            <a:pPr>
              <a:lnSpc>
                <a:spcPts val="4800"/>
              </a:lnSpc>
              <a:defRPr/>
            </a:pPr>
            <a:r>
              <a:rPr>
                <a:solidFill>
                  <a:schemeClr val="tx1"/>
                </a:solidFill>
              </a:rPr>
              <a:t>業務費：</a:t>
            </a:r>
            <a:r>
              <a:rPr lang="en-US" altLang="zh-TW" sz="2000">
                <a:solidFill>
                  <a:schemeClr val="tx1"/>
                </a:solidFill>
              </a:rPr>
              <a:t>(</a:t>
            </a:r>
            <a:r>
              <a:rPr sz="2000">
                <a:solidFill>
                  <a:schemeClr val="tx1"/>
                </a:solidFill>
              </a:rPr>
              <a:t>不核給主持費</a:t>
            </a:r>
            <a:r>
              <a:rPr lang="en-US" altLang="zh-TW" sz="2000">
                <a:solidFill>
                  <a:schemeClr val="tx1"/>
                </a:solidFill>
              </a:rPr>
              <a:t>)</a:t>
            </a:r>
          </a:p>
          <a:p>
            <a:pPr lvl="1">
              <a:lnSpc>
                <a:spcPts val="4800"/>
              </a:lnSpc>
              <a:buFont typeface="Arial" charset="0"/>
              <a:buBlip>
                <a:blip r:embed="rId3"/>
              </a:buBlip>
              <a:defRPr/>
            </a:pPr>
            <a:r>
              <a:rPr>
                <a:solidFill>
                  <a:schemeClr val="tx1"/>
                </a:solidFill>
              </a:rPr>
              <a:t>請務必編列「圖書館支援人力及庶務費用」</a:t>
            </a:r>
            <a:endParaRPr lang="en-US" altLang="zh-TW">
              <a:solidFill>
                <a:schemeClr val="tx1"/>
              </a:solidFill>
            </a:endParaRPr>
          </a:p>
          <a:p>
            <a:pPr>
              <a:lnSpc>
                <a:spcPts val="4800"/>
              </a:lnSpc>
              <a:defRPr/>
            </a:pPr>
            <a:r>
              <a:rPr>
                <a:solidFill>
                  <a:schemeClr val="tx1"/>
                </a:solidFill>
              </a:rPr>
              <a:t>設備費：</a:t>
            </a:r>
            <a:r>
              <a:rPr lang="en-US" altLang="zh-TW" sz="2000">
                <a:solidFill>
                  <a:schemeClr val="tx1"/>
                </a:solidFill>
              </a:rPr>
              <a:t>(</a:t>
            </a:r>
            <a:r>
              <a:rPr sz="2000">
                <a:solidFill>
                  <a:schemeClr val="tx1"/>
                </a:solidFill>
              </a:rPr>
              <a:t>不核給管理費</a:t>
            </a:r>
            <a:r>
              <a:rPr lang="en-US" altLang="zh-TW" sz="2000">
                <a:solidFill>
                  <a:schemeClr val="tx1"/>
                </a:solidFill>
              </a:rPr>
              <a:t>)</a:t>
            </a:r>
          </a:p>
          <a:p>
            <a:pPr lvl="1">
              <a:lnSpc>
                <a:spcPts val="4800"/>
              </a:lnSpc>
              <a:spcBef>
                <a:spcPts val="0"/>
              </a:spcBef>
              <a:buFont typeface="Arial" charset="0"/>
              <a:buBlip>
                <a:blip r:embed="rId3"/>
              </a:buBlip>
              <a:defRPr/>
            </a:pPr>
            <a:r>
              <a:rPr>
                <a:solidFill>
                  <a:schemeClr val="tx1"/>
                </a:solidFill>
              </a:rPr>
              <a:t>補助購置研究資源以</a:t>
            </a:r>
            <a:r>
              <a:rPr b="1">
                <a:solidFill>
                  <a:srgbClr val="FF0000"/>
                </a:solidFill>
              </a:rPr>
              <a:t>圖書</a:t>
            </a:r>
            <a:r>
              <a:rPr>
                <a:solidFill>
                  <a:schemeClr val="tx1"/>
                </a:solidFill>
              </a:rPr>
              <a:t>為限</a:t>
            </a:r>
            <a:endParaRPr lang="en-US" altLang="zh-TW">
              <a:solidFill>
                <a:schemeClr val="tx1"/>
              </a:solidFill>
            </a:endParaRPr>
          </a:p>
          <a:p>
            <a:pPr lvl="1">
              <a:lnSpc>
                <a:spcPts val="4800"/>
              </a:lnSpc>
              <a:spcBef>
                <a:spcPts val="0"/>
              </a:spcBef>
              <a:buFont typeface="Arial" charset="0"/>
              <a:buBlip>
                <a:blip r:embed="rId3"/>
              </a:buBlip>
              <a:defRPr/>
            </a:pPr>
            <a:r>
              <a:rPr>
                <a:solidFill>
                  <a:schemeClr val="tx1"/>
                </a:solidFill>
              </a:rPr>
              <a:t>須達總申請經費</a:t>
            </a:r>
            <a:r>
              <a:rPr lang="en-US" altLang="zh-TW">
                <a:solidFill>
                  <a:schemeClr val="tx1"/>
                </a:solidFill>
              </a:rPr>
              <a:t>(</a:t>
            </a:r>
            <a:r>
              <a:rPr>
                <a:solidFill>
                  <a:schemeClr val="tx1"/>
                </a:solidFill>
              </a:rPr>
              <a:t>不含管理費</a:t>
            </a:r>
            <a:r>
              <a:rPr lang="en-US" altLang="zh-TW">
                <a:solidFill>
                  <a:schemeClr val="tx1"/>
                </a:solidFill>
              </a:rPr>
              <a:t>)</a:t>
            </a:r>
            <a:r>
              <a:rPr>
                <a:solidFill>
                  <a:schemeClr val="tx1"/>
                </a:solidFill>
              </a:rPr>
              <a:t> </a:t>
            </a:r>
            <a:r>
              <a:rPr lang="en-US" altLang="zh-TW" b="1">
                <a:solidFill>
                  <a:srgbClr val="FF0000"/>
                </a:solidFill>
              </a:rPr>
              <a:t>90%</a:t>
            </a:r>
            <a:r>
              <a:rPr>
                <a:solidFill>
                  <a:schemeClr val="tx1"/>
                </a:solidFill>
              </a:rPr>
              <a:t>比例</a:t>
            </a:r>
            <a:endParaRPr lang="en-US" altLang="zh-TW">
              <a:solidFill>
                <a:schemeClr val="tx1"/>
              </a:solidFill>
            </a:endParaRPr>
          </a:p>
          <a:p>
            <a:pPr marL="0" indent="0">
              <a:lnSpc>
                <a:spcPts val="4800"/>
              </a:lnSpc>
              <a:buFontTx/>
              <a:buNone/>
              <a:defRPr/>
            </a:pPr>
            <a:r>
              <a:rPr lang="en-US" altLang="zh-TW" b="1">
                <a:solidFill>
                  <a:srgbClr val="FF0000"/>
                </a:solidFill>
              </a:rPr>
              <a:t>※</a:t>
            </a:r>
            <a:r>
              <a:rPr>
                <a:solidFill>
                  <a:schemeClr val="tx1"/>
                </a:solidFill>
              </a:rPr>
              <a:t> 配合款：</a:t>
            </a:r>
            <a:endParaRPr lang="en-US" altLang="zh-TW">
              <a:solidFill>
                <a:schemeClr val="tx1"/>
              </a:solidFill>
            </a:endParaRPr>
          </a:p>
          <a:p>
            <a:pPr lvl="1">
              <a:lnSpc>
                <a:spcPts val="4800"/>
              </a:lnSpc>
              <a:spcBef>
                <a:spcPts val="0"/>
              </a:spcBef>
              <a:buFont typeface="Arial" charset="0"/>
              <a:buBlip>
                <a:blip r:embed="rId3"/>
              </a:buBlip>
              <a:defRPr/>
            </a:pPr>
            <a:r>
              <a:rPr>
                <a:solidFill>
                  <a:schemeClr val="tx1"/>
                </a:solidFill>
              </a:rPr>
              <a:t>圖書館將主動提供補助</a:t>
            </a:r>
            <a:endParaRPr lang="en-US" altLang="zh-TW">
              <a:solidFill>
                <a:schemeClr val="tx1"/>
              </a:solidFill>
            </a:endParaRPr>
          </a:p>
          <a:p>
            <a:pPr lvl="1">
              <a:lnSpc>
                <a:spcPts val="4800"/>
              </a:lnSpc>
              <a:spcBef>
                <a:spcPts val="0"/>
              </a:spcBef>
              <a:buFont typeface="Arial" charset="0"/>
              <a:buBlip>
                <a:blip r:embed="rId3"/>
              </a:buBlip>
              <a:defRPr/>
            </a:pPr>
            <a:r>
              <a:rPr>
                <a:solidFill>
                  <a:schemeClr val="tx1"/>
                </a:solidFill>
              </a:rPr>
              <a:t>計畫主持人可與所屬院系主管商量核撥</a:t>
            </a:r>
            <a:endParaRPr lang="en-US" altLang="zh-TW">
              <a:solidFill>
                <a:schemeClr val="tx1"/>
              </a:solidFill>
            </a:endParaRPr>
          </a:p>
          <a:p>
            <a:pPr marL="0" indent="0">
              <a:lnSpc>
                <a:spcPts val="4800"/>
              </a:lnSpc>
              <a:buFontTx/>
              <a:buNone/>
              <a:defRPr/>
            </a:pPr>
            <a:endParaRPr>
              <a:solidFill>
                <a:schemeClr val="tx1"/>
              </a:solidFill>
            </a:endParaRPr>
          </a:p>
          <a:p>
            <a:pPr marL="0" indent="0">
              <a:spcBef>
                <a:spcPts val="1200"/>
              </a:spcBef>
              <a:buFontTx/>
              <a:buNone/>
              <a:defRPr/>
            </a:pPr>
            <a:endParaRPr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圓角化單一角落矩形 20"/>
          <p:cNvSpPr/>
          <p:nvPr/>
        </p:nvSpPr>
        <p:spPr>
          <a:xfrm>
            <a:off x="1481138" y="1036638"/>
            <a:ext cx="7200900" cy="863600"/>
          </a:xfrm>
          <a:prstGeom prst="round1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2" name="圓角化單一角落矩形 21"/>
          <p:cNvSpPr/>
          <p:nvPr/>
        </p:nvSpPr>
        <p:spPr>
          <a:xfrm>
            <a:off x="1492250" y="2024063"/>
            <a:ext cx="7199313" cy="847725"/>
          </a:xfrm>
          <a:prstGeom prst="round1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3" name="圓角化單一角落矩形 22"/>
          <p:cNvSpPr/>
          <p:nvPr/>
        </p:nvSpPr>
        <p:spPr>
          <a:xfrm>
            <a:off x="1509713" y="3089275"/>
            <a:ext cx="7200900" cy="877888"/>
          </a:xfrm>
          <a:prstGeom prst="round1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4" name="圓角化單一角落矩形 23"/>
          <p:cNvSpPr/>
          <p:nvPr/>
        </p:nvSpPr>
        <p:spPr>
          <a:xfrm>
            <a:off x="1501775" y="4137025"/>
            <a:ext cx="7199313" cy="847725"/>
          </a:xfrm>
          <a:prstGeom prst="round1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5" name="圓角化單一角落矩形 24"/>
          <p:cNvSpPr/>
          <p:nvPr/>
        </p:nvSpPr>
        <p:spPr>
          <a:xfrm>
            <a:off x="1466850" y="5143500"/>
            <a:ext cx="7286625" cy="882650"/>
          </a:xfrm>
          <a:prstGeom prst="round1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5832475" cy="649287"/>
          </a:xfrm>
        </p:spPr>
        <p:txBody>
          <a:bodyPr/>
          <a:lstStyle/>
          <a:p>
            <a:pPr>
              <a:defRPr/>
            </a:pPr>
            <a:r>
              <a:rPr lang="zh-TW" altLang="en-US" dirty="0"/>
              <a:t>計畫申請流程</a:t>
            </a:r>
          </a:p>
        </p:txBody>
      </p:sp>
      <p:sp>
        <p:nvSpPr>
          <p:cNvPr id="11" name="＞形箭號 10"/>
          <p:cNvSpPr/>
          <p:nvPr/>
        </p:nvSpPr>
        <p:spPr>
          <a:xfrm rot="5400000">
            <a:off x="196057" y="1180306"/>
            <a:ext cx="1439862" cy="1152525"/>
          </a:xfrm>
          <a:prstGeom prst="chevr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2" name="＞形箭號 11"/>
          <p:cNvSpPr/>
          <p:nvPr/>
        </p:nvSpPr>
        <p:spPr>
          <a:xfrm rot="5400000">
            <a:off x="198438" y="2168525"/>
            <a:ext cx="1441450" cy="1152525"/>
          </a:xfrm>
          <a:prstGeom prst="chevr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3" name="＞形箭號 12"/>
          <p:cNvSpPr/>
          <p:nvPr/>
        </p:nvSpPr>
        <p:spPr>
          <a:xfrm rot="5400000">
            <a:off x="205581" y="3232944"/>
            <a:ext cx="1439863" cy="1152525"/>
          </a:xfrm>
          <a:prstGeom prst="chevr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4" name="＞形箭號 13"/>
          <p:cNvSpPr/>
          <p:nvPr/>
        </p:nvSpPr>
        <p:spPr>
          <a:xfrm rot="5400000">
            <a:off x="196056" y="4280694"/>
            <a:ext cx="1439863" cy="1152525"/>
          </a:xfrm>
          <a:prstGeom prst="chevr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5" name="＞形箭號 14"/>
          <p:cNvSpPr/>
          <p:nvPr/>
        </p:nvSpPr>
        <p:spPr>
          <a:xfrm rot="5400000">
            <a:off x="205582" y="5288756"/>
            <a:ext cx="1439862" cy="1152525"/>
          </a:xfrm>
          <a:prstGeom prst="chevr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0253" name="文字方塊 15"/>
          <p:cNvSpPr txBox="1">
            <a:spLocks noChangeArrowheads="1"/>
          </p:cNvSpPr>
          <p:nvPr/>
        </p:nvSpPr>
        <p:spPr bwMode="auto">
          <a:xfrm>
            <a:off x="280988" y="5610225"/>
            <a:ext cx="1295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400" b="1">
                <a:solidFill>
                  <a:schemeClr val="bg1"/>
                </a:solidFill>
                <a:latin typeface="Arial" panose="020B0604020202020204" pitchFamily="34" charset="0"/>
              </a:rPr>
              <a:t>計畫</a:t>
            </a:r>
            <a:endParaRPr lang="en-US" altLang="zh-TW" sz="24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400" b="1">
                <a:solidFill>
                  <a:schemeClr val="bg1"/>
                </a:solidFill>
                <a:latin typeface="Arial" panose="020B0604020202020204" pitchFamily="34" charset="0"/>
              </a:rPr>
              <a:t>審核</a:t>
            </a:r>
            <a:endParaRPr lang="en-US" altLang="zh-TW" sz="24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254" name="文字方塊 16"/>
          <p:cNvSpPr txBox="1">
            <a:spLocks noChangeArrowheads="1"/>
          </p:cNvSpPr>
          <p:nvPr/>
        </p:nvSpPr>
        <p:spPr bwMode="auto">
          <a:xfrm>
            <a:off x="300038" y="2457450"/>
            <a:ext cx="1295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400" b="1">
                <a:solidFill>
                  <a:schemeClr val="bg1"/>
                </a:solidFill>
                <a:latin typeface="Arial" panose="020B0604020202020204" pitchFamily="34" charset="0"/>
                <a:hlinkClick r:id="rId3" action="ppaction://hlinksldjump"/>
              </a:rPr>
              <a:t>撰寫</a:t>
            </a:r>
            <a:endParaRPr lang="en-US" altLang="zh-TW" sz="2400" b="1">
              <a:solidFill>
                <a:schemeClr val="bg1"/>
              </a:solidFill>
              <a:latin typeface="Arial" panose="020B0604020202020204" pitchFamily="34" charset="0"/>
              <a:hlinkClick r:id="rId3" action="ppaction://hlinksldjump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400" b="1">
                <a:solidFill>
                  <a:schemeClr val="bg1"/>
                </a:solidFill>
                <a:latin typeface="Arial" panose="020B0604020202020204" pitchFamily="34" charset="0"/>
                <a:hlinkClick r:id="rId3" action="ppaction://hlinksldjump"/>
              </a:rPr>
              <a:t>計畫</a:t>
            </a:r>
            <a:endParaRPr lang="zh-TW" altLang="en-US" sz="24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255" name="文字方塊 17"/>
          <p:cNvSpPr txBox="1">
            <a:spLocks noChangeArrowheads="1"/>
          </p:cNvSpPr>
          <p:nvPr/>
        </p:nvSpPr>
        <p:spPr bwMode="auto">
          <a:xfrm>
            <a:off x="295275" y="3541713"/>
            <a:ext cx="1295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400" b="1">
                <a:solidFill>
                  <a:schemeClr val="bg1"/>
                </a:solidFill>
                <a:latin typeface="Arial" panose="020B0604020202020204" pitchFamily="34" charset="0"/>
                <a:hlinkClick r:id="rId4" action="ppaction://hlinksldjump"/>
              </a:rPr>
              <a:t>徵集</a:t>
            </a:r>
            <a:endParaRPr lang="en-US" altLang="zh-TW" sz="2400" b="1">
              <a:solidFill>
                <a:schemeClr val="bg1"/>
              </a:solidFill>
              <a:latin typeface="Arial" panose="020B0604020202020204" pitchFamily="34" charset="0"/>
              <a:hlinkClick r:id="rId4" action="ppaction://hlinksldjump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400" b="1">
                <a:solidFill>
                  <a:schemeClr val="bg1"/>
                </a:solidFill>
                <a:latin typeface="Arial" panose="020B0604020202020204" pitchFamily="34" charset="0"/>
                <a:hlinkClick r:id="rId4" action="ppaction://hlinksldjump"/>
              </a:rPr>
              <a:t>書單</a:t>
            </a:r>
            <a:endParaRPr lang="en-US" altLang="zh-TW" sz="24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256" name="文字方塊 18"/>
          <p:cNvSpPr txBox="1">
            <a:spLocks noChangeArrowheads="1"/>
          </p:cNvSpPr>
          <p:nvPr/>
        </p:nvSpPr>
        <p:spPr bwMode="auto">
          <a:xfrm>
            <a:off x="280988" y="4595813"/>
            <a:ext cx="12954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400" b="1">
                <a:solidFill>
                  <a:schemeClr val="bg1"/>
                </a:solidFill>
                <a:latin typeface="Arial" panose="020B0604020202020204" pitchFamily="34" charset="0"/>
              </a:rPr>
              <a:t>提出</a:t>
            </a:r>
            <a:endParaRPr lang="en-US" altLang="zh-TW" sz="24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400" b="1">
                <a:solidFill>
                  <a:schemeClr val="bg1"/>
                </a:solidFill>
                <a:latin typeface="Arial" panose="020B0604020202020204" pitchFamily="34" charset="0"/>
              </a:rPr>
              <a:t>申請</a:t>
            </a:r>
            <a:endParaRPr lang="en-US" altLang="zh-TW" sz="24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257" name="文字方塊 19"/>
          <p:cNvSpPr txBox="1">
            <a:spLocks noChangeArrowheads="1"/>
          </p:cNvSpPr>
          <p:nvPr/>
        </p:nvSpPr>
        <p:spPr bwMode="auto">
          <a:xfrm>
            <a:off x="317500" y="1457325"/>
            <a:ext cx="12969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400" b="1">
                <a:solidFill>
                  <a:schemeClr val="bg1"/>
                </a:solidFill>
                <a:latin typeface="Arial" panose="020B0604020202020204" pitchFamily="34" charset="0"/>
              </a:rPr>
              <a:t>前置</a:t>
            </a:r>
            <a:endParaRPr lang="en-US" altLang="zh-TW" sz="24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400" b="1">
                <a:solidFill>
                  <a:schemeClr val="bg1"/>
                </a:solidFill>
                <a:latin typeface="Arial" panose="020B0604020202020204" pitchFamily="34" charset="0"/>
              </a:rPr>
              <a:t>作業</a:t>
            </a:r>
          </a:p>
        </p:txBody>
      </p:sp>
      <p:sp>
        <p:nvSpPr>
          <p:cNvPr id="27" name="文字方塊 26"/>
          <p:cNvSpPr txBox="1"/>
          <p:nvPr/>
        </p:nvSpPr>
        <p:spPr>
          <a:xfrm>
            <a:off x="1509713" y="1144588"/>
            <a:ext cx="715645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zh-TW" altLang="en-US" kern="0" dirty="0">
                <a:solidFill>
                  <a:sysClr val="windowText" lastClr="000000"/>
                </a:solidFill>
                <a:latin typeface="Arial" charset="0"/>
              </a:rPr>
              <a:t>確認申請資格 </a:t>
            </a:r>
            <a:r>
              <a:rPr kumimoji="0" lang="en-US" altLang="zh-TW" kern="0" dirty="0">
                <a:solidFill>
                  <a:sysClr val="windowText" lastClr="000000"/>
                </a:solidFill>
                <a:latin typeface="Arial" charset="0"/>
              </a:rPr>
              <a:t>(</a:t>
            </a:r>
            <a:r>
              <a:rPr kumimoji="0" lang="zh-TW" altLang="en-US" kern="0" dirty="0">
                <a:solidFill>
                  <a:sysClr val="windowText" lastClr="000000"/>
                </a:solidFill>
                <a:latin typeface="Arial" charset="0"/>
                <a:hlinkClick r:id="rId5" action="ppaction://hlinksldjump"/>
              </a:rPr>
              <a:t>補助人文及社會科學研究圖書計畫作業要點</a:t>
            </a:r>
            <a:r>
              <a:rPr kumimoji="0" lang="en-US" altLang="zh-TW" kern="0" dirty="0">
                <a:solidFill>
                  <a:sysClr val="windowText" lastClr="000000"/>
                </a:solidFill>
                <a:latin typeface="Arial" charset="0"/>
              </a:rPr>
              <a:t>)</a:t>
            </a:r>
            <a:endParaRPr kumimoji="0" lang="zh-TW" altLang="en-US" kern="0" dirty="0">
              <a:solidFill>
                <a:sysClr val="windowText" lastClr="000000"/>
              </a:solidFill>
              <a:latin typeface="Arial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zh-TW" altLang="en-US" kern="0" dirty="0">
                <a:solidFill>
                  <a:sysClr val="windowText" lastClr="000000"/>
                </a:solidFill>
                <a:latin typeface="Arial" charset="0"/>
              </a:rPr>
              <a:t>了解</a:t>
            </a:r>
            <a:r>
              <a:rPr kumimoji="0" lang="en-US" altLang="zh-TW" kern="0" dirty="0">
                <a:solidFill>
                  <a:sysClr val="windowText" lastClr="000000"/>
                </a:solidFill>
                <a:latin typeface="Arial" charset="0"/>
              </a:rPr>
              <a:t>106</a:t>
            </a:r>
            <a:r>
              <a:rPr kumimoji="0" lang="zh-TW" altLang="en-US" kern="0" dirty="0">
                <a:solidFill>
                  <a:sysClr val="windowText" lastClr="000000"/>
                </a:solidFill>
                <a:latin typeface="Arial" charset="0"/>
              </a:rPr>
              <a:t>年度議題 </a:t>
            </a:r>
            <a:r>
              <a:rPr kumimoji="0" lang="en-US" altLang="zh-TW" kern="0" dirty="0">
                <a:solidFill>
                  <a:sysClr val="windowText" lastClr="000000"/>
                </a:solidFill>
                <a:latin typeface="Arial" charset="0"/>
              </a:rPr>
              <a:t>(</a:t>
            </a:r>
            <a:r>
              <a:rPr kumimoji="0" lang="en-US" altLang="zh-TW" kern="0" dirty="0">
                <a:solidFill>
                  <a:sysClr val="windowText" lastClr="000000"/>
                </a:solidFill>
                <a:latin typeface="Arial" charset="0"/>
                <a:hlinkClick r:id="rId6" action="ppaction://hlinksldjump"/>
              </a:rPr>
              <a:t>102-106</a:t>
            </a:r>
            <a:r>
              <a:rPr kumimoji="0" lang="zh-TW" altLang="en-US" kern="0" dirty="0">
                <a:solidFill>
                  <a:sysClr val="windowText" lastClr="000000"/>
                </a:solidFill>
                <a:latin typeface="Arial" charset="0"/>
                <a:hlinkClick r:id="rId6" action="ppaction://hlinksldjump"/>
              </a:rPr>
              <a:t>年主題規劃報告</a:t>
            </a:r>
            <a:r>
              <a:rPr kumimoji="0" lang="en-US" altLang="zh-TW" kern="0" dirty="0">
                <a:solidFill>
                  <a:sysClr val="windowText" lastClr="000000"/>
                </a:solidFill>
                <a:latin typeface="Arial" charset="0"/>
              </a:rPr>
              <a:t>)</a:t>
            </a:r>
            <a:endParaRPr kumimoji="0" lang="zh-TW" altLang="en-US" kern="0" dirty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1500188" y="2098675"/>
            <a:ext cx="719137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zh-TW" altLang="en-US" kern="0" dirty="0">
                <a:solidFill>
                  <a:sysClr val="windowText" lastClr="000000"/>
                </a:solidFill>
                <a:latin typeface="Arial" charset="0"/>
              </a:rPr>
              <a:t>選擇申請主題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zh-TW" altLang="en-US" kern="0" dirty="0">
                <a:solidFill>
                  <a:sysClr val="windowText" lastClr="000000"/>
                </a:solidFill>
                <a:latin typeface="Arial" charset="0"/>
              </a:rPr>
              <a:t>開始撰寫計畫 </a:t>
            </a:r>
          </a:p>
        </p:txBody>
      </p:sp>
      <p:sp>
        <p:nvSpPr>
          <p:cNvPr id="29" name="文字方塊 28"/>
          <p:cNvSpPr txBox="1"/>
          <p:nvPr/>
        </p:nvSpPr>
        <p:spPr>
          <a:xfrm>
            <a:off x="1509713" y="3089275"/>
            <a:ext cx="6021387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zh-TW" altLang="en-US" kern="0" dirty="0">
                <a:solidFill>
                  <a:sysClr val="windowText" lastClr="000000"/>
                </a:solidFill>
                <a:latin typeface="Arial" charset="0"/>
              </a:rPr>
              <a:t>規劃書目檢索策略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zh-TW" altLang="en-US" kern="0" dirty="0">
                <a:solidFill>
                  <a:sysClr val="windowText" lastClr="000000"/>
                </a:solidFill>
                <a:latin typeface="Arial" charset="0"/>
              </a:rPr>
              <a:t>剔除本館館藏複本，國內複本比率</a:t>
            </a:r>
            <a:r>
              <a:rPr kumimoji="0" lang="zh-TW" altLang="en-US" kern="0" dirty="0">
                <a:solidFill>
                  <a:srgbClr val="FF0000"/>
                </a:solidFill>
                <a:latin typeface="Arial" charset="0"/>
              </a:rPr>
              <a:t>不得高於</a:t>
            </a:r>
            <a:r>
              <a:rPr kumimoji="0" lang="en-US" altLang="zh-TW" kern="0" dirty="0">
                <a:solidFill>
                  <a:srgbClr val="FF0000"/>
                </a:solidFill>
                <a:latin typeface="Arial" charset="0"/>
              </a:rPr>
              <a:t>30%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zh-TW" altLang="en-US" kern="0" dirty="0">
                <a:solidFill>
                  <a:sysClr val="windowText" lastClr="000000"/>
                </a:solidFill>
                <a:latin typeface="Arial" charset="0"/>
              </a:rPr>
              <a:t>調整書單進行估價</a:t>
            </a: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kumimoji="0" lang="zh-TW" altLang="en-US" kern="0" dirty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1509713" y="4298950"/>
            <a:ext cx="71564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zh-TW" altLang="en-US" kern="0" dirty="0">
                <a:solidFill>
                  <a:sysClr val="windowText" lastClr="000000"/>
                </a:solidFill>
                <a:latin typeface="Arial" charset="0"/>
              </a:rPr>
              <a:t>於公告申請截止日前完成 </a:t>
            </a:r>
            <a:r>
              <a:rPr kumimoji="0" lang="en-US" altLang="zh-TW" kern="0" dirty="0">
                <a:solidFill>
                  <a:sysClr val="windowText" lastClr="000000"/>
                </a:solidFill>
                <a:latin typeface="Arial" charset="0"/>
              </a:rPr>
              <a:t>(106</a:t>
            </a:r>
            <a:r>
              <a:rPr kumimoji="0" lang="zh-TW" altLang="en-US" kern="0" dirty="0">
                <a:solidFill>
                  <a:sysClr val="windowText" lastClr="000000"/>
                </a:solidFill>
                <a:latin typeface="Arial" charset="0"/>
              </a:rPr>
              <a:t>年度申請截止</a:t>
            </a:r>
            <a:r>
              <a:rPr kumimoji="0" lang="zh-TW" altLang="en-US" kern="0" dirty="0">
                <a:solidFill>
                  <a:sysClr val="windowText" lastClr="000000"/>
                </a:solidFill>
                <a:latin typeface="Arial" charset="0"/>
              </a:rPr>
              <a:t>日</a:t>
            </a:r>
            <a:r>
              <a:rPr kumimoji="0" lang="en-US" altLang="zh-TW" sz="2400" b="1" kern="0" dirty="0">
                <a:solidFill>
                  <a:srgbClr val="FF0000"/>
                </a:solidFill>
                <a:latin typeface="Arial" charset="0"/>
              </a:rPr>
              <a:t>105/12/12</a:t>
            </a:r>
            <a:r>
              <a:rPr kumimoji="0" lang="en-US" altLang="zh-TW" kern="0" dirty="0">
                <a:solidFill>
                  <a:sysClr val="windowText" lastClr="000000"/>
                </a:solidFill>
                <a:latin typeface="Arial" charset="0"/>
              </a:rPr>
              <a:t>)</a:t>
            </a:r>
            <a:r>
              <a:rPr kumimoji="0" lang="zh-TW" altLang="en-US" sz="2800" b="1" kern="0" dirty="0">
                <a:solidFill>
                  <a:sysClr val="windowText" lastClr="000000"/>
                </a:solidFill>
                <a:latin typeface="Arial" charset="0"/>
              </a:rPr>
              <a:t> </a:t>
            </a:r>
            <a:endParaRPr kumimoji="0" lang="zh-TW" altLang="en-US" sz="2800" b="1" kern="0" dirty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1533525" y="5440363"/>
            <a:ext cx="623093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zh-TW" altLang="en-US" kern="0" dirty="0">
                <a:solidFill>
                  <a:sysClr val="windowText" lastClr="000000"/>
                </a:solidFill>
                <a:latin typeface="Arial" charset="0"/>
              </a:rPr>
              <a:t>計畫審核通過，開始執行計畫</a:t>
            </a:r>
          </a:p>
        </p:txBody>
      </p:sp>
      <p:sp>
        <p:nvSpPr>
          <p:cNvPr id="33" name="文字方塊 32">
            <a:hlinkClick r:id="rId4" action="ppaction://hlinksldjump"/>
          </p:cNvPr>
          <p:cNvSpPr txBox="1"/>
          <p:nvPr/>
        </p:nvSpPr>
        <p:spPr>
          <a:xfrm>
            <a:off x="6891338" y="3217863"/>
            <a:ext cx="1790700" cy="6477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zh-TW" altLang="en-US" dirty="0"/>
              <a:t>圖書館</a:t>
            </a:r>
            <a:endParaRPr lang="en-US" altLang="zh-TW" dirty="0"/>
          </a:p>
          <a:p>
            <a:pPr algn="ctr">
              <a:defRPr/>
            </a:pPr>
            <a:r>
              <a:rPr lang="zh-TW" altLang="en-US" dirty="0"/>
              <a:t>可提供協助</a:t>
            </a:r>
            <a:r>
              <a:rPr lang="en-US" altLang="zh-TW" dirty="0"/>
              <a:t>!</a:t>
            </a:r>
            <a:endParaRPr lang="zh-TW" altLang="en-US" dirty="0"/>
          </a:p>
        </p:txBody>
      </p:sp>
      <p:sp>
        <p:nvSpPr>
          <p:cNvPr id="34" name="文字方塊 33">
            <a:hlinkClick r:id="rId7" action="ppaction://hlinksldjump"/>
          </p:cNvPr>
          <p:cNvSpPr txBox="1"/>
          <p:nvPr/>
        </p:nvSpPr>
        <p:spPr>
          <a:xfrm>
            <a:off x="6908800" y="5287963"/>
            <a:ext cx="1792288" cy="64452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zh-TW" altLang="en-US" dirty="0"/>
              <a:t>圖書館</a:t>
            </a:r>
            <a:endParaRPr lang="en-US" altLang="zh-TW" dirty="0"/>
          </a:p>
          <a:p>
            <a:pPr algn="ctr">
              <a:defRPr/>
            </a:pPr>
            <a:r>
              <a:rPr lang="zh-TW" altLang="en-US" dirty="0"/>
              <a:t>可提供協助</a:t>
            </a:r>
            <a:r>
              <a:rPr lang="en-US" altLang="zh-TW" dirty="0"/>
              <a:t>!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6869113" y="2133600"/>
            <a:ext cx="1790700" cy="6477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zh-TW" altLang="en-US" dirty="0"/>
              <a:t>圖書館</a:t>
            </a:r>
            <a:endParaRPr lang="en-US" altLang="zh-TW" dirty="0"/>
          </a:p>
          <a:p>
            <a:pPr algn="ctr">
              <a:defRPr/>
            </a:pPr>
            <a:r>
              <a:rPr lang="zh-TW" altLang="en-US" dirty="0"/>
              <a:t>可提供協助</a:t>
            </a:r>
            <a:r>
              <a:rPr lang="en-US" altLang="zh-TW" dirty="0"/>
              <a:t>!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04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6988"/>
            <a:ext cx="9166226" cy="6264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5832475" cy="649287"/>
          </a:xfrm>
        </p:spPr>
        <p:txBody>
          <a:bodyPr/>
          <a:lstStyle/>
          <a:p>
            <a:pPr>
              <a:defRPr/>
            </a:pPr>
            <a:r>
              <a:rPr lang="zh-TW" altLang="en-US" dirty="0" smtClean="0"/>
              <a:t>計畫撰寫注意事項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8313" y="1196975"/>
            <a:ext cx="8351837" cy="4752975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>
                <a:solidFill>
                  <a:schemeClr val="tx1"/>
                </a:solidFill>
              </a:rPr>
              <a:t>成立圖書典藏規劃委員會：</a:t>
            </a:r>
            <a:endParaRPr lang="en-US" altLang="zh-TW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en-US" altLang="zh-TW" sz="100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buFont typeface="Arial" charset="0"/>
              <a:buBlip>
                <a:blip r:embed="rId3"/>
              </a:buBlip>
              <a:defRPr/>
            </a:pPr>
            <a:r>
              <a:rPr>
                <a:solidFill>
                  <a:schemeClr val="tx1"/>
                </a:solidFill>
              </a:rPr>
              <a:t>不一定要本校教師，可以是跨領域相關的專家學者</a:t>
            </a:r>
            <a:endParaRPr lang="en-US" altLang="zh-TW">
              <a:solidFill>
                <a:schemeClr val="tx1"/>
              </a:solidFill>
            </a:endParaRPr>
          </a:p>
          <a:p>
            <a:pPr lvl="1">
              <a:buFont typeface="Arial" charset="0"/>
              <a:buBlip>
                <a:blip r:embed="rId3"/>
              </a:buBlip>
              <a:defRPr/>
            </a:pPr>
            <a:r>
              <a:rPr>
                <a:solidFill>
                  <a:schemeClr val="tx1"/>
                </a:solidFill>
              </a:rPr>
              <a:t>確立徵集書單的原則方向</a:t>
            </a:r>
            <a:endParaRPr lang="en-US" altLang="zh-TW">
              <a:solidFill>
                <a:schemeClr val="tx1"/>
              </a:solidFill>
            </a:endParaRPr>
          </a:p>
          <a:p>
            <a:pPr lvl="1">
              <a:buFont typeface="Arial" charset="0"/>
              <a:buBlip>
                <a:blip r:embed="rId3"/>
              </a:buBlip>
              <a:defRPr/>
            </a:pPr>
            <a:r>
              <a:rPr>
                <a:solidFill>
                  <a:schemeClr val="tx1"/>
                </a:solidFill>
              </a:rPr>
              <a:t>負責推薦及過濾擬購書單</a:t>
            </a:r>
            <a:endParaRPr lang="en-US" altLang="zh-TW">
              <a:solidFill>
                <a:schemeClr val="tx1"/>
              </a:solidFill>
            </a:endParaRPr>
          </a:p>
          <a:p>
            <a:pPr marL="457200" lvl="1" indent="0">
              <a:buFont typeface="Arial" charset="0"/>
              <a:buNone/>
              <a:defRPr/>
            </a:pPr>
            <a:endParaRPr lang="en-US" altLang="zh-TW" sz="1000">
              <a:solidFill>
                <a:schemeClr val="tx1"/>
              </a:solidFill>
            </a:endParaRPr>
          </a:p>
          <a:p>
            <a:pPr>
              <a:defRPr/>
            </a:pPr>
            <a:r>
              <a:rPr>
                <a:solidFill>
                  <a:schemeClr val="tx1"/>
                </a:solidFill>
              </a:rPr>
              <a:t>以師資結構、碩博士生之培育為規劃方向</a:t>
            </a:r>
          </a:p>
          <a:p>
            <a:pPr lvl="1">
              <a:buFont typeface="Arial" charset="0"/>
              <a:buBlip>
                <a:blip r:embed="rId3"/>
              </a:buBlip>
              <a:defRPr/>
            </a:pPr>
            <a:r>
              <a:rPr>
                <a:solidFill>
                  <a:schemeClr val="tx1"/>
                </a:solidFill>
              </a:rPr>
              <a:t>強調該主題為系所發展重點</a:t>
            </a:r>
            <a:endParaRPr lang="en-US" altLang="zh-TW">
              <a:solidFill>
                <a:schemeClr val="tx1"/>
              </a:solidFill>
            </a:endParaRPr>
          </a:p>
          <a:p>
            <a:pPr marL="457200" lvl="1" indent="0">
              <a:buFont typeface="Arial" charset="0"/>
              <a:buNone/>
              <a:defRPr/>
            </a:pPr>
            <a:endParaRPr lang="en-US" altLang="zh-TW" sz="1000">
              <a:solidFill>
                <a:schemeClr val="tx1"/>
              </a:solidFill>
            </a:endParaRPr>
          </a:p>
          <a:p>
            <a:pPr>
              <a:defRPr/>
            </a:pPr>
            <a:r>
              <a:rPr>
                <a:solidFill>
                  <a:schemeClr val="tx1"/>
                </a:solidFill>
              </a:rPr>
              <a:t>強調圖書資源共享和館際合作的機制</a:t>
            </a:r>
            <a:endParaRPr lang="en-US">
              <a:solidFill>
                <a:schemeClr val="tx1"/>
              </a:solidFill>
            </a:endParaRPr>
          </a:p>
          <a:p>
            <a:pPr>
              <a:defRPr/>
            </a:pPr>
            <a:r>
              <a:rPr>
                <a:solidFill>
                  <a:schemeClr val="tx1"/>
                </a:solidFill>
              </a:rPr>
              <a:t>故事要有說服力，說得動人</a:t>
            </a:r>
            <a:endParaRPr lang="en-US">
              <a:solidFill>
                <a:schemeClr val="tx1"/>
              </a:solidFill>
            </a:endParaRPr>
          </a:p>
          <a:p>
            <a:pPr marL="0" indent="0">
              <a:buFontTx/>
              <a:buNone/>
              <a:defRPr/>
            </a:pPr>
            <a:endParaRPr lang="en-US" altLang="zh-TW" sz="800" b="1">
              <a:solidFill>
                <a:srgbClr val="FF0000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en-US" altLang="zh-TW" sz="2200" b="1">
                <a:solidFill>
                  <a:srgbClr val="FF0000"/>
                </a:solidFill>
              </a:rPr>
              <a:t>※</a:t>
            </a:r>
            <a:r>
              <a:rPr sz="2200">
                <a:solidFill>
                  <a:schemeClr val="tx1"/>
                </a:solidFill>
              </a:rPr>
              <a:t> 本館可提供</a:t>
            </a:r>
            <a:r>
              <a:rPr sz="2200" b="1">
                <a:solidFill>
                  <a:srgbClr val="0000FF"/>
                </a:solidFill>
              </a:rPr>
              <a:t>歷年計畫申請書</a:t>
            </a:r>
            <a:r>
              <a:rPr sz="2200">
                <a:solidFill>
                  <a:schemeClr val="tx1"/>
                </a:solidFill>
              </a:rPr>
              <a:t>等資料供申請人參考。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CHU LIB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237812</TotalTime>
  <Words>982</Words>
  <Application>Microsoft Office PowerPoint</Application>
  <PresentationFormat>如螢幕大小 (4:3)</PresentationFormat>
  <Paragraphs>155</Paragraphs>
  <Slides>13</Slides>
  <Notes>11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22" baseType="lpstr">
      <vt:lpstr>Arial</vt:lpstr>
      <vt:lpstr>新細明體</vt:lpstr>
      <vt:lpstr>Impact</vt:lpstr>
      <vt:lpstr>微軟正黑體</vt:lpstr>
      <vt:lpstr>Times New Roman</vt:lpstr>
      <vt:lpstr>Calibri</vt:lpstr>
      <vt:lpstr>Arial Unicode MS</vt:lpstr>
      <vt:lpstr>Wingdings</vt:lpstr>
      <vt:lpstr>NCHU LIB</vt:lpstr>
      <vt:lpstr>PowerPoint 簡報</vt:lpstr>
      <vt:lpstr>計畫源起</vt:lpstr>
      <vt:lpstr>本校96-105年申請通過計畫</vt:lpstr>
      <vt:lpstr>作業要點摘要 (I)</vt:lpstr>
      <vt:lpstr>作業要點摘要 (II)</vt:lpstr>
      <vt:lpstr>計畫申請流程</vt:lpstr>
      <vt:lpstr>PowerPoint 簡報</vt:lpstr>
      <vt:lpstr>PowerPoint 簡報</vt:lpstr>
      <vt:lpstr>計畫撰寫注意事項</vt:lpstr>
      <vt:lpstr>計畫撰寫注意事項-書單</vt:lpstr>
      <vt:lpstr>圖書館協助支援</vt:lpstr>
      <vt:lpstr>相關連結</vt:lpstr>
      <vt:lpstr>業務聯絡窗口</vt:lpstr>
    </vt:vector>
  </TitlesOfParts>
  <Company>Net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資訊檢索課程</dc:title>
  <dc:creator>LIB</dc:creator>
  <cp:lastModifiedBy>inf</cp:lastModifiedBy>
  <cp:revision>1420</cp:revision>
  <cp:lastPrinted>2014-05-20T08:22:46Z</cp:lastPrinted>
  <dcterms:created xsi:type="dcterms:W3CDTF">2009-09-09T02:36:48Z</dcterms:created>
  <dcterms:modified xsi:type="dcterms:W3CDTF">2019-08-21T08:22:31Z</dcterms:modified>
</cp:coreProperties>
</file>